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4" r:id="rId29"/>
    <p:sldId id="285" r:id="rId30"/>
    <p:sldId id="286" r:id="rId31"/>
    <p:sldId id="287" r:id="rId32"/>
    <p:sldId id="288" r:id="rId33"/>
    <p:sldId id="289" r:id="rId34"/>
    <p:sldId id="290" r:id="rId35"/>
    <p:sldId id="291" r:id="rId36"/>
    <p:sldId id="292" r:id="rId37"/>
    <p:sldId id="293" r:id="rId38"/>
    <p:sldId id="294" r:id="rId39"/>
    <p:sldId id="298" r:id="rId40"/>
    <p:sldId id="295" r:id="rId41"/>
    <p:sldId id="296" r:id="rId42"/>
    <p:sldId id="297" r:id="rId4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1"/>
    <p:restoredTop sz="94658"/>
  </p:normalViewPr>
  <p:slideViewPr>
    <p:cSldViewPr snapToGrid="0" snapToObjects="1">
      <p:cViewPr varScale="1">
        <p:scale>
          <a:sx n="115" d="100"/>
          <a:sy n="115" d="100"/>
        </p:scale>
        <p:origin x="576" y="20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10699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DURÉE INDICATIVE : 30 s</a:t>
            </a:r>
          </a:p>
          <a:p>
            <a:endParaRPr/>
          </a:p>
          <a:p>
            <a:r>
              <a:t>Carte originale conservée à la demande de l’intervenant. La phrase apparaît au clic. Sourire et dire : « Nous n’allons pas apprendre tous ces noms. Mais cette carte montre quelque chose de fascinant : votre corps travaille en permanence pour vous. »</a:t>
            </a:r>
          </a:p>
          <a:p>
            <a:endParaRPr/>
          </a:p>
          <a:p>
            <a:r>
              <a:t>TRANSITION ORALE</a:t>
            </a:r>
          </a:p>
          <a:p>
            <a:r>
              <a:t>Nous allons suivre un fil très simple dans cette carte : l’énergie.</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DURÉE INDICATIVE : 1 min</a:t>
            </a:r>
          </a:p>
          <a:p>
            <a:endParaRPr/>
          </a:p>
          <a:p>
            <a:r>
              <a:t>Le fil de cette rencontre : découvrir comment l’IA pourrait nous aider à mieux comprendre notre corps et à agir plus tôt. Les travaux que je mène sur la prédiction métabolique seront au cœur de la présentation. Prévoir environ 45 à 50 minutes puis les échanges.</a:t>
            </a:r>
          </a:p>
          <a:p>
            <a:endParaRPr/>
          </a:p>
          <a:p>
            <a:r>
              <a:t>TRANSITION ORALE</a:t>
            </a:r>
          </a:p>
          <a:p>
            <a:r>
              <a:t>Pour commencer, l’IA peut se comprendre avec une idée très simple.</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DURÉE INDICATIVE : 1 à 2 min</a:t>
            </a:r>
          </a:p>
          <a:p>
            <a:endParaRPr/>
          </a:p>
          <a:p>
            <a:r>
              <a:t>Cette définition pédagogique décrit l’apprentissage automatique, très présent dans les IA actuelles. Le terme IA couvre aussi d’autres méthodes. Ne pas développer cette classification avec un public débutant.</a:t>
            </a:r>
          </a:p>
          <a:p>
            <a:endParaRPr/>
          </a:p>
          <a:p>
            <a:r>
              <a:t>TRANSITION ORALE</a:t>
            </a:r>
          </a:p>
          <a:p>
            <a:r>
              <a:t>Prenons une image très simple : apprendre à reconnaître un chat.</a:t>
            </a:r>
          </a:p>
          <a:p>
            <a:endParaRPr/>
          </a:p>
          <a:p>
            <a:r>
              <a:t>SOURCES</a:t>
            </a:r>
          </a:p>
          <a:p>
            <a:r>
              <a:t>IBM. Machine learning, principes et exemples.</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DURÉE INDICATIVE : 1 min</a:t>
            </a:r>
          </a:p>
          <a:p>
            <a:endParaRPr/>
          </a:p>
          <a:p>
            <a:r>
              <a:t>L’enfant qui découvre les chats aide à imaginer le rôle des exemples. La comparaison ne signifie pas que la machine et l’enfant apprennent exactement de la même manière. Rester sur l’idée de régularités.</a:t>
            </a:r>
          </a:p>
          <a:p>
            <a:endParaRPr/>
          </a:p>
          <a:p>
            <a:r>
              <a:t>TRANSITION ORALE</a:t>
            </a:r>
          </a:p>
          <a:p>
            <a:r>
              <a:t>Ce principe vous rend déjà service tous les jours.</a:t>
            </a:r>
          </a:p>
          <a:p>
            <a:endParaRPr/>
          </a:p>
          <a:p>
            <a:r>
              <a:t>SOURCES</a:t>
            </a:r>
          </a:p>
          <a:p>
            <a:r>
              <a:t>IBM. Machine learning, principes et exemples.</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DURÉE INDICATIVE : 1 min</a:t>
            </a:r>
          </a:p>
          <a:p>
            <a:endParaRPr/>
          </a:p>
          <a:p>
            <a:r>
              <a:t>Demander au public quel exemple il utilise le plus. Ces fonctions peuvent faire appel à l’IA. Montrer que le sujet leur est déjà familier, même si les mécanismes restaient invisibles.</a:t>
            </a:r>
          </a:p>
          <a:p>
            <a:endParaRPr/>
          </a:p>
          <a:p>
            <a:r>
              <a:t>TRANSITION ORALE</a:t>
            </a:r>
          </a:p>
          <a:p>
            <a:r>
              <a:t>Aujourd’hui, nous pouvons aussi dialoguer avec certains de ces outils.</a:t>
            </a:r>
          </a:p>
          <a:p>
            <a:endParaRPr/>
          </a:p>
          <a:p>
            <a:r>
              <a:t>SOURCES</a:t>
            </a:r>
          </a:p>
          <a:p>
            <a:r>
              <a:t>IBM. Machine learning, principes et exemples.</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DURÉE INDICATIVE : 1 à 2 min</a:t>
            </a:r>
          </a:p>
          <a:p>
            <a:endParaRPr/>
          </a:p>
          <a:p>
            <a:r>
              <a:t>Montrer l’intérêt éducatif de la conversation. Le public peut demander un niveau débutant, une comparaison, un résumé ou une traduction. L’exactitude des faits importants se prépare dans le travail de l’intervenant, sans faire une séquence de mise en garde.</a:t>
            </a:r>
          </a:p>
          <a:p>
            <a:endParaRPr/>
          </a:p>
          <a:p>
            <a:r>
              <a:t>TRANSITION ORALE</a:t>
            </a:r>
          </a:p>
          <a:p>
            <a:r>
              <a:t>Essayons avec le mot qui sera au centre de notre rencontre : métabolisme.</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DURÉE INDICATIVE : 1 à 2 min</a:t>
            </a:r>
          </a:p>
          <a:p>
            <a:endParaRPr/>
          </a:p>
          <a:p>
            <a:r>
              <a:t>Démonstration de trois minutes avec un assistant disponible. Aucune donnée personnelle. Si la connexion manque, annoncer un exemple préparé : « Le métabolisme regroupe les transformations qui font fonctionner le corps. Il gère notamment l’énergie apportée par les aliments. Pendant une promenade, les muscles utilisent davantage d’énergie. » Ajuster oralement toute formulation imprécise.</a:t>
            </a:r>
          </a:p>
          <a:p>
            <a:endParaRPr/>
          </a:p>
          <a:p>
            <a:r>
              <a:t>La deuxième question apparaît au clic.</a:t>
            </a:r>
          </a:p>
          <a:p>
            <a:endParaRPr/>
          </a:p>
          <a:p>
            <a:r>
              <a:t>TRANSITION ORALE</a:t>
            </a:r>
          </a:p>
          <a:p>
            <a:r>
              <a:t>Expliquer est déjà utile. Mon sujet de recherche va plus loin : anticiper les réponses du corps.</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DURÉE INDICATIVE : 5 min</a:t>
            </a:r>
          </a:p>
          <a:p>
            <a:endParaRPr/>
          </a:p>
          <a:p>
            <a:r>
              <a:t>Lancer éventuellement l’épisode d’introduction de la série Inria Flowers. La page présente des vidéos courtes destinées aux non spécialistes. Prévoir 5 minutes maximum et reprendre immédiatement avec : « Ce que nous venons de voir peut-il nous aider à comprendre notre corps ? »</a:t>
            </a:r>
          </a:p>
          <a:p>
            <a:endParaRPr/>
          </a:p>
          <a:p>
            <a:r>
              <a:t>SOURCES</a:t>
            </a:r>
          </a:p>
          <a:p>
            <a:r>
              <a:t>IBM. Machine learning, principes et exemples.</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DURÉE INDICATIVE : 1 min</a:t>
            </a:r>
          </a:p>
          <a:p>
            <a:endParaRPr/>
          </a:p>
          <a:p>
            <a:r>
              <a:t>Présenter les travaux en cours, sans leur attribuer une validation clinique acquise. La question : comment construire un modèle qui représente mieux les réponses métaboliques d’une personne au fil du temps ?</a:t>
            </a:r>
          </a:p>
          <a:p>
            <a:endParaRPr/>
          </a:p>
          <a:p>
            <a:r>
              <a:t>TRANSITION ORALE</a:t>
            </a:r>
          </a:p>
          <a:p>
            <a:r>
              <a:t>Pourquoi vouloir anticiper ? Pour créer davantage de possibilités d’agir.</a:t>
            </a:r>
          </a:p>
          <a:p>
            <a:endParaRPr/>
          </a:p>
          <a:p>
            <a:r>
              <a:t>SOURCES</a:t>
            </a:r>
          </a:p>
          <a:p>
            <a:r>
              <a:t>Parcours et projets communiqués par Nabile Bentaleb, septembre 2026. Statuts distingués : collaboration, travaux en cours, projet en préparation.</a:t>
            </a:r>
          </a:p>
          <a:p>
            <a:r>
              <a:t>Documents de travail fournis par l’intervenant.</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DURÉE INDICATIVE : 1 à 2 min</a:t>
            </a:r>
          </a:p>
          <a:p>
            <a:endParaRPr/>
          </a:p>
          <a:p>
            <a:r>
              <a:t>Il s’agit d’une ambition de santé publique à long terme, pas d’un nombre de personnes déjà aidées ni d’un effet démontré. Énoncer avec conviction l’objectif de recherche. Les formulations contribuer et aider décrivent cette finalité sans garantir d’éviter toutes les maladies.</a:t>
            </a:r>
          </a:p>
          <a:p>
            <a:endParaRPr/>
          </a:p>
          <a:p>
            <a:r>
              <a:t>TRANSITION ORALE</a:t>
            </a:r>
          </a:p>
          <a:p>
            <a:r>
              <a:t>Pour comprendre cette ambition, entrons quelques minutes dans le fonctionnement du corps.</a:t>
            </a:r>
          </a:p>
          <a:p>
            <a:endParaRPr/>
          </a:p>
          <a:p>
            <a:r>
              <a:t>SOURCES</a:t>
            </a:r>
          </a:p>
          <a:p>
            <a:r>
              <a:t>Parcours et projets communiqués par Nabile Bentaleb, septembre 2026. Statuts distingués : collaboration, travaux en cours, projet en préparation.</a:t>
            </a:r>
          </a:p>
          <a:p>
            <a:r>
              <a:t>Documents de travail fournis par l’intervenant.</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DURÉE INDICATIVE : 1 à 2 min</a:t>
            </a:r>
          </a:p>
          <a:p>
            <a:endParaRPr/>
          </a:p>
          <a:p>
            <a:r>
              <a:t>La gestion de l’énergie est une porte d’entrée pour comprendre le métabolisme. Celui-ci comprend aussi la fabrication et la dégradation de molécules, la réparation et de nombreuses régulations.</a:t>
            </a:r>
          </a:p>
          <a:p>
            <a:endParaRPr/>
          </a:p>
          <a:p>
            <a:r>
              <a:t>TRANSITION ORALE</a:t>
            </a:r>
          </a:p>
          <a:p>
            <a:r>
              <a:t>Prenons une situation que tout le monde connaît : le repas.</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DURÉE INDICATIVE : 1 min</a:t>
            </a:r>
          </a:p>
          <a:p>
            <a:endParaRPr/>
          </a:p>
          <a:p>
            <a:r>
              <a:t>Un repas apporte des glucides, des lipides, des protéines et d’autres nutriments. Pour la suite, suivre le glucose, un sucre que le corps peut utiliser comme carburant.</a:t>
            </a:r>
          </a:p>
          <a:p>
            <a:endParaRPr/>
          </a:p>
          <a:p>
            <a:r>
              <a:t>TRANSITION ORALE</a:t>
            </a:r>
          </a:p>
          <a:p>
            <a:r>
              <a:t>Pour coordonner tout cela, le corps échange des messages.</a:t>
            </a:r>
          </a:p>
          <a:p>
            <a:endParaRPr/>
          </a:p>
          <a:p>
            <a:r>
              <a:t>SOURCES</a:t>
            </a:r>
          </a:p>
          <a:p>
            <a:r>
              <a:t>NIDDK. Insulin Resistance &amp; Prediabetes.</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DURÉE INDICATIVE : 2 min</a:t>
            </a:r>
          </a:p>
          <a:p>
            <a:endParaRPr/>
          </a:p>
          <a:p>
            <a:r>
              <a:t>L’insuline vient du pancréas. Elle favorise notamment l’entrée du glucose dans certains tissus et régule sa production par le foie. Les mouvements physiologiques de glycémie font partie de la vie normale.</a:t>
            </a:r>
          </a:p>
          <a:p>
            <a:endParaRPr/>
          </a:p>
          <a:p>
            <a:r>
              <a:t>ANIMATION EN SCHÉMAS (54 secondes, muette)</a:t>
            </a:r>
          </a:p>
          <a:p>
            <a:r>
              <a:t>Elle démarre au clic sur l’image, pour choisir le moment. Elle reprend ensuite en boucle. Un nouveau clic la met en pause.</a:t>
            </a:r>
          </a:p>
          <a:p>
            <a:r>
              <a:t>1. Après un repas, le glucose arrive dans le sang : la glycémie monte de 0,9 à environ 1,4 g/L.</a:t>
            </a:r>
          </a:p>
          <a:p>
            <a:r>
              <a:t>2. Le pancréas détecte la hausse et libère l’insuline.</a:t>
            </a:r>
          </a:p>
          <a:p>
            <a:r>
              <a:t>3. L’insuline se fixe sur son récepteur, à la surface de la cellule.</a:t>
            </a:r>
          </a:p>
          <a:p>
            <a:r>
              <a:t>4. Les portes GLUT4 s’ouvrent, le glucose entre dans la cellule musculaire.</a:t>
            </a:r>
          </a:p>
          <a:p>
            <a:r>
              <a:t>5. Dans le foie, le sucre est mis en réserve (glycogène) et le foie arrête d’en fabriquer.</a:t>
            </a:r>
          </a:p>
          <a:p>
            <a:r>
              <a:t>6. La glycémie redescend, l’insuline aussi. Résumé : l’hormone de la mise en réserve.</a:t>
            </a:r>
          </a:p>
          <a:p>
            <a:r>
              <a:t>Les valeurs sont des ordres de grandeur chez une personne en bonne santé.</a:t>
            </a:r>
          </a:p>
          <a:p>
            <a:endParaRPr/>
          </a:p>
          <a:p>
            <a:r>
              <a:t>TRANSITION ORALE</a:t>
            </a:r>
          </a:p>
          <a:p>
            <a:r>
              <a:t>Regardons maintenant cette porte d’entrée de beaucoup plus près, à l’échelle des molécules.</a:t>
            </a:r>
          </a:p>
          <a:p>
            <a:endParaRPr/>
          </a:p>
          <a:p>
            <a:r>
              <a:t>SOURCES</a:t>
            </a:r>
          </a:p>
          <a:p>
            <a:r>
              <a:t>NIDDK. Insulin Resistance &amp; Prediabetes.</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DURÉE INDICATIVE : 1 min</a:t>
            </a:r>
          </a:p>
          <a:p>
            <a:endParaRPr/>
          </a:p>
          <a:p>
            <a:r>
              <a:t>Même histoire que la slide précédente, vue de très près. On zoome sur l’étape 3 et 4 du schéma : la surface d’une cellule musculaire.</a:t>
            </a:r>
          </a:p>
          <a:p>
            <a:endParaRPr/>
          </a:p>
          <a:p>
            <a:r>
              <a:t>ANIMATION 3D (boucle muette de 26 secondes, démarre avec la slide)</a:t>
            </a:r>
          </a:p>
          <a:p>
            <a:r>
              <a:t>En haut, le sang. En bas, l’intérieur de la cellule. Entre les deux, la membrane.</a:t>
            </a:r>
          </a:p>
          <a:p>
            <a:r>
              <a:t>1. Les anneaux orange sont le glucose, emporté par le courant sanguin.</a:t>
            </a:r>
          </a:p>
          <a:p>
            <a:r>
              <a:t>2. L’insuline arrive et se fixe sur son récepteur, comme un message remis à son destinataire.</a:t>
            </a:r>
          </a:p>
          <a:p>
            <a:r>
              <a:t>3. Le récepteur transmet un signal à l’intérieur de la cellule.</a:t>
            </a:r>
          </a:p>
          <a:p>
            <a:r>
              <a:t>4. Les transporteurs GLUT4 montent s’insérer dans la membrane.</a:t>
            </a:r>
          </a:p>
          <a:p>
            <a:r>
              <a:t>5. Le glucose traverse et entre dans la cellule.</a:t>
            </a:r>
          </a:p>
          <a:p>
            <a:r>
              <a:t>La grande forme rouge sombre en arrière-plan évoque un globule rouge qui passe. En réalité il serait des milliers de fois plus gros que ces molécules.</a:t>
            </a:r>
          </a:p>
          <a:p>
            <a:r>
              <a:t>Représentation schématique : formes et proportions simplifiées.</a:t>
            </a:r>
          </a:p>
          <a:p>
            <a:endParaRPr/>
          </a:p>
          <a:p>
            <a:r>
              <a:t>TRANSITION ORALE</a:t>
            </a:r>
          </a:p>
          <a:p>
            <a:r>
              <a:t>Le corps ne répond pas de manière identique à tous les moments.</a:t>
            </a:r>
          </a:p>
          <a:p>
            <a:endParaRPr/>
          </a:p>
          <a:p>
            <a:r>
              <a:t>SOURCES</a:t>
            </a:r>
          </a:p>
          <a:p>
            <a:r>
              <a:t>NIDDK. Insulin Resistance &amp; Prediabetes.</a:t>
            </a:r>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DURÉE INDICATIVE : 1 min</a:t>
            </a:r>
          </a:p>
          <a:p>
            <a:endParaRPr/>
          </a:p>
          <a:p>
            <a:r>
              <a:t>La flexibilité métabolique est la capacité à ajuster l’utilisation des carburants selon les besoins et leur disponibilité. L’exemple repos/effort rend l’idée concrète.</a:t>
            </a:r>
          </a:p>
          <a:p>
            <a:endParaRPr/>
          </a:p>
          <a:p>
            <a:r>
              <a:t>TRANSITION ORALE</a:t>
            </a:r>
          </a:p>
          <a:p>
            <a:r>
              <a:t>Cette adaptation dépend aussi de l’histoire et du quotidien de chaque personne.</a:t>
            </a:r>
          </a:p>
          <a:p>
            <a:endParaRPr/>
          </a:p>
          <a:p>
            <a:r>
              <a:t>SOURCES</a:t>
            </a:r>
          </a:p>
          <a:p>
            <a:r>
              <a:t>Goodpaster &amp; Sparks. Metabolic Flexibility in Health and Disease. Cell Metabolism, 2017.</a:t>
            </a:r>
          </a:p>
          <a:p>
            <a:r>
              <a:t>Kanaley et al. Exercise/Physical Activity in Individuals with Type 2 Diabetes. Consensus ACSM, 2022.</a:t>
            </a:r>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DURÉE INDICATIVE : 1 à 2 min</a:t>
            </a:r>
          </a:p>
          <a:p>
            <a:endParaRPr/>
          </a:p>
          <a:p>
            <a:r>
              <a:t>Une réponse dépend du contexte, pas seulement de la composition du repas. Éviter de prétendre qu’un seul indicateur résume toute la flexibilité métabolique. Le message utile est l’intérêt de connaître la personne et son évolution.</a:t>
            </a:r>
          </a:p>
          <a:p>
            <a:endParaRPr/>
          </a:p>
          <a:p>
            <a:r>
              <a:t>TRANSITION ORALE</a:t>
            </a:r>
          </a:p>
          <a:p>
            <a:r>
              <a:t>Parfois, le corps doit fournir davantage d’effort pour maintenir son équilibre.</a:t>
            </a:r>
          </a:p>
          <a:p>
            <a:endParaRPr/>
          </a:p>
          <a:p>
            <a:r>
              <a:t>SOURCES</a:t>
            </a:r>
          </a:p>
          <a:p>
            <a:r>
              <a:t>Goodpaster &amp; Sparks. Metabolic Flexibility in Health and Disease. Cell Metabolism, 2017.</a:t>
            </a:r>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DURÉE INDICATIVE : 1 à 2 min</a:t>
            </a:r>
          </a:p>
          <a:p>
            <a:endParaRPr/>
          </a:p>
          <a:p>
            <a:r>
              <a:t>Définition simple. Chez certaines personnes, les tissus répondent moins bien au signal insulinique. La compensation peut masquer cette évolution sur une glycémie isolée. Le mécanisme ne permet pas de diagnostiquer une personne à partir de cette seule explication.</a:t>
            </a:r>
          </a:p>
          <a:p>
            <a:endParaRPr/>
          </a:p>
          <a:p>
            <a:r>
              <a:t>TRANSITION ORALE</a:t>
            </a:r>
          </a:p>
          <a:p>
            <a:r>
              <a:t>Cette période ouvre une question importante : comment repérer plus tôt les personnes qui pourraient bénéficier d’un accompagnement ?</a:t>
            </a:r>
          </a:p>
          <a:p>
            <a:endParaRPr/>
          </a:p>
          <a:p>
            <a:r>
              <a:t>SOURCES</a:t>
            </a:r>
          </a:p>
          <a:p>
            <a:r>
              <a:t>NIDDK. Insulin Resistance &amp; Prediabetes.</a:t>
            </a:r>
          </a:p>
          <a:p>
            <a:r>
              <a:t>Tabák et al. Trajectories of glycaemia, insulin sensitivity, and insulin secretion before diagnosis of type 2 diabetes. Lancet, 2009.</a:t>
            </a:r>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DURÉE INDICATIVE : 1 à 2 min</a:t>
            </a:r>
          </a:p>
          <a:p>
            <a:endParaRPr/>
          </a:p>
          <a:p>
            <a:r>
              <a:t>L’évolution vers le diabète est variable. Évoquer le prédiabète en une phrase : le glucose peut être au-dessus de la normale avant d’atteindre les critères de diabète. Une action précoce peut réduire le risque ou retarder l’apparition du type 2.</a:t>
            </a:r>
          </a:p>
          <a:p>
            <a:endParaRPr/>
          </a:p>
          <a:p>
            <a:r>
              <a:t>TRANSITION ORALE</a:t>
            </a:r>
          </a:p>
          <a:p>
            <a:r>
              <a:t>Le poids et l’obésité font aussi partie de cette réflexion sur la prévention.</a:t>
            </a:r>
          </a:p>
          <a:p>
            <a:endParaRPr/>
          </a:p>
          <a:p>
            <a:r>
              <a:t>SOURCES</a:t>
            </a:r>
          </a:p>
          <a:p>
            <a:r>
              <a:t>NIDDK. Insulin Resistance &amp; Prediabetes.</a:t>
            </a:r>
          </a:p>
          <a:p>
            <a:r>
              <a:t>Tabák et al. Trajectories of glycaemia, insulin sensitivity, and insulin secretion before diagnosis of type 2 diabetes. Lancet, 2009.</a:t>
            </a:r>
          </a:p>
          <a:p>
            <a:r>
              <a:t>Diabetes Prevention Program Research Group. NEJM, 2002. Synthèse NIDDK.</a:t>
            </a:r>
          </a:p>
        </p:txBody>
      </p:sp>
      <p:sp>
        <p:nvSpPr>
          <p:cNvPr id="4" name="Slide Number Placeholder 3"/>
          <p:cNvSpPr>
            <a:spLocks noGrp="1"/>
          </p:cNvSpPr>
          <p:nvPr>
            <p:ph type="sldNum" sz="quarter" idx="5"/>
          </p:nvPr>
        </p:nvSpPr>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DURÉE INDICATIVE : 1 à 2 min</a:t>
            </a:r>
          </a:p>
          <a:p>
            <a:endParaRPr/>
          </a:p>
          <a:p>
            <a:r>
              <a:t>L’obésité est une maladie chronique multifactorielle. L’ambition est de dépasser les réponses uniformes. Le poids n’est pas l’unique indicateur de santé métabolique. Les soins peuvent inclure plusieurs types de prises en charge, pas uniquement les habitudes de vie.</a:t>
            </a:r>
          </a:p>
          <a:p>
            <a:endParaRPr/>
          </a:p>
          <a:p>
            <a:r>
              <a:t>TRANSITION ORALE</a:t>
            </a:r>
          </a:p>
          <a:p>
            <a:r>
              <a:t>La transition ménopausique en donne un exemple particulièrement important.</a:t>
            </a:r>
          </a:p>
          <a:p>
            <a:endParaRPr/>
          </a:p>
          <a:p>
            <a:r>
              <a:t>SOURCES</a:t>
            </a:r>
          </a:p>
          <a:p>
            <a:r>
              <a:t>OMS. Obesity and overweight, 8 décembre 2025.</a:t>
            </a:r>
          </a:p>
        </p:txBody>
      </p:sp>
      <p:sp>
        <p:nvSpPr>
          <p:cNvPr id="4" name="Slide Number Placeholder 3"/>
          <p:cNvSpPr>
            <a:spLocks noGrp="1"/>
          </p:cNvSpPr>
          <p:nvPr>
            <p:ph type="sldNum" sz="quarter" idx="5"/>
          </p:nvPr>
        </p:nvSpPr>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DURÉE INDICATIVE : 1 min</a:t>
            </a:r>
          </a:p>
          <a:p>
            <a:endParaRPr/>
          </a:p>
          <a:p>
            <a:r>
              <a:t>La périménopause est la période de transition autour des dernières règles. La ménopause naturelle se constate après douze mois sans règles, en dehors d’une autre cause. Elle marque une étape normale de la vie. Les expériences varient. L’objectif de cette séquence est de montrer l’intérêt d’un accompagnement adapté.</a:t>
            </a:r>
          </a:p>
          <a:p>
            <a:endParaRPr/>
          </a:p>
          <a:p>
            <a:r>
              <a:t>TRANSITION ORALE</a:t>
            </a:r>
          </a:p>
          <a:p>
            <a:r>
              <a:t>Ces changements hormonaux peuvent aussi modifier la façon dont le corps répartit et utilise ses ressources.</a:t>
            </a:r>
          </a:p>
          <a:p>
            <a:endParaRPr/>
          </a:p>
          <a:p>
            <a:r>
              <a:t>SOURCES</a:t>
            </a:r>
          </a:p>
          <a:p>
            <a:r>
              <a:t>Diabetes UK. Menopause and diabetes.</a:t>
            </a:r>
          </a:p>
        </p:txBody>
      </p:sp>
      <p:sp>
        <p:nvSpPr>
          <p:cNvPr id="4" name="Slide Number Placeholder 3"/>
          <p:cNvSpPr>
            <a:spLocks noGrp="1"/>
          </p:cNvSpPr>
          <p:nvPr>
            <p:ph type="sldNum" sz="quarter" idx="5"/>
          </p:nvPr>
        </p:nvSpPr>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DURÉE INDICATIVE : 1 à 2 min</a:t>
            </a:r>
          </a:p>
          <a:p>
            <a:endParaRPr/>
          </a:p>
          <a:p>
            <a:r>
              <a:t>L’étude SWAN distingue changements de composition corporelle et chiffre du poids : la masse grasse augmente et la masse maigre diminue autour de la transition, sans accélération correspondante de la prise de poids dans cette cohorte. Le vieillissement et le contexte de vie contribuent aussi au risque. La ménopause ne provoque pas automatiquement un prédiabète.</a:t>
            </a:r>
          </a:p>
          <a:p>
            <a:endParaRPr/>
          </a:p>
          <a:p>
            <a:r>
              <a:t>TRANSITION ORALE</a:t>
            </a:r>
          </a:p>
          <a:p>
            <a:r>
              <a:t>Cette période donne tout son sens à une question : comment mieux anticiper les besoins de chaque femme ?</a:t>
            </a:r>
          </a:p>
          <a:p>
            <a:endParaRPr/>
          </a:p>
          <a:p>
            <a:r>
              <a:t>SOURCES</a:t>
            </a:r>
          </a:p>
          <a:p>
            <a:r>
              <a:t>The Menopause Society. Midlife Weight Gain, 2025.</a:t>
            </a:r>
          </a:p>
          <a:p>
            <a:r>
              <a:t>Diabetes UK. Menopause and diabetes.</a:t>
            </a:r>
          </a:p>
          <a:p>
            <a:r>
              <a:t>Greendale et al. Changes in body composition and weight during the menopause transition. JCI Insight, 2019.</a:t>
            </a:r>
          </a:p>
        </p:txBody>
      </p:sp>
      <p:sp>
        <p:nvSpPr>
          <p:cNvPr id="4" name="Slide Number Placeholder 3"/>
          <p:cNvSpPr>
            <a:spLocks noGrp="1"/>
          </p:cNvSpPr>
          <p:nvPr>
            <p:ph type="sldNum" sz="quarter" idx="5"/>
          </p:nvPr>
        </p:nvSpPr>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DURÉE INDICATIVE : 1 à 2 min</a:t>
            </a:r>
          </a:p>
          <a:p>
            <a:endParaRPr/>
          </a:p>
          <a:p>
            <a:r>
              <a:t>L’intervenant souhaite mettre en avant cet axe de ses recherches. Présenter une finalité de développement, pas une capacité clinique acquise. La modélisation personnalisée peut être étudiée pour repérer des changements et comparer des scénarios. L’évaluation doit établir si elle améliore réellement les décisions et la santé des femmes.</a:t>
            </a:r>
          </a:p>
          <a:p>
            <a:endParaRPr/>
          </a:p>
          <a:p>
            <a:r>
              <a:t>TRANSITION ORALE</a:t>
            </a:r>
          </a:p>
          <a:p>
            <a:r>
              <a:t>La finalité est très concrète : se sentir mieux et préserver sa santé pendant cette nouvelle étape.</a:t>
            </a:r>
          </a:p>
          <a:p>
            <a:endParaRPr/>
          </a:p>
          <a:p>
            <a:r>
              <a:t>SOURCES</a:t>
            </a:r>
          </a:p>
          <a:p>
            <a:r>
              <a:t>Parcours et projets communiqués par Nabile Bentaleb, septembre 2026. Statuts distingués : collaboration, travaux en cours, projet en préparation.</a:t>
            </a:r>
          </a:p>
          <a:p>
            <a:r>
              <a:t>Documents de travail fournis par l’intervenant.</a:t>
            </a:r>
          </a:p>
        </p:txBody>
      </p:sp>
      <p:sp>
        <p:nvSpPr>
          <p:cNvPr id="4" name="Slide Number Placeholder 3"/>
          <p:cNvSpPr>
            <a:spLocks noGrp="1"/>
          </p:cNvSpPr>
          <p:nvPr>
            <p:ph type="sldNum" sz="quarter" idx="5"/>
          </p:nvPr>
        </p:nvSpPr>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DURÉE INDICATIVE : 1 à 2 min</a:t>
            </a:r>
          </a:p>
          <a:p>
            <a:endParaRPr/>
          </a:p>
          <a:p>
            <a:r>
              <a:t>Ces repères sont généraux. Le soutien clinique et la prise en charge des symptômes comptent aussi. Le traitement hormonal ne se présente pas comme un traitement amaigrissant ou une garantie de prévention du diabète. L’IA prédictive vise à mieux personnaliser l’accompagnement, sans promettre une absence certaine de prise de poids ou de diabète.</a:t>
            </a:r>
          </a:p>
          <a:p>
            <a:endParaRPr/>
          </a:p>
          <a:p>
            <a:r>
              <a:t>TRANSITION ORALE</a:t>
            </a:r>
          </a:p>
          <a:p>
            <a:r>
              <a:t>Cette transition illustre le principe qui guide l’ensemble de mes travaux : comprendre la personne dans son contexte.</a:t>
            </a:r>
          </a:p>
          <a:p>
            <a:endParaRPr/>
          </a:p>
          <a:p>
            <a:r>
              <a:t>SOURCES</a:t>
            </a:r>
          </a:p>
          <a:p>
            <a:r>
              <a:t>The Menopause Society. Midlife Weight Gain, 2025.</a:t>
            </a:r>
          </a:p>
        </p:txBody>
      </p:sp>
      <p:sp>
        <p:nvSpPr>
          <p:cNvPr id="4" name="Slide Number Placeholder 3"/>
          <p:cNvSpPr>
            <a:spLocks noGrp="1"/>
          </p:cNvSpPr>
          <p:nvPr>
            <p:ph type="sldNum" sz="quarter" idx="5"/>
          </p:nvPr>
        </p:nvSpPr>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DURÉE INDICATIVE : 1 min</a:t>
            </a:r>
          </a:p>
          <a:p>
            <a:endParaRPr/>
          </a:p>
          <a:p>
            <a:r>
              <a:t>Travaux en cours sur la modélisation individualisée du métabolisme. Expliquer que l’objectif est de passer d’un profil moyen à une représentation ajustée à la personne. Ne pas annoncer de performance non présentée et validée.</a:t>
            </a:r>
          </a:p>
          <a:p>
            <a:endParaRPr/>
          </a:p>
          <a:p>
            <a:r>
              <a:t>Le tracé à droite est une illustration de principe (une réponse observée, puis plusieurs réponses possibles), pas une donnée réelle.</a:t>
            </a:r>
          </a:p>
          <a:p>
            <a:endParaRPr/>
          </a:p>
          <a:p>
            <a:r>
              <a:t>TRANSITION ORALE</a:t>
            </a:r>
          </a:p>
          <a:p>
            <a:r>
              <a:t>Pour répondre, il faut d’abord relier plusieurs types d’informations.</a:t>
            </a:r>
          </a:p>
          <a:p>
            <a:endParaRPr/>
          </a:p>
          <a:p>
            <a:r>
              <a:t>SOURCES</a:t>
            </a:r>
          </a:p>
          <a:p>
            <a:r>
              <a:t>Parcours et projets communiqués par Nabile Bentaleb, septembre 2026. Statuts distingués : collaboration, travaux en cours, projet en préparation.</a:t>
            </a:r>
          </a:p>
          <a:p>
            <a:r>
              <a:t>Documents de travail fournis par l’intervenant.</a:t>
            </a:r>
          </a:p>
        </p:txBody>
      </p:sp>
      <p:sp>
        <p:nvSpPr>
          <p:cNvPr id="4" name="Slide Number Placeholder 3"/>
          <p:cNvSpPr>
            <a:spLocks noGrp="1"/>
          </p:cNvSpPr>
          <p:nvPr>
            <p:ph type="sldNum" sz="quarter" idx="5"/>
          </p:nvPr>
        </p:nvSpPr>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DURÉE INDICATIVE : 1 min</a:t>
            </a:r>
          </a:p>
          <a:p>
            <a:endParaRPr/>
          </a:p>
          <a:p>
            <a:r>
              <a:t>Présenter les catégories de données étudiées, pas une liste de capacités déjà disponibles dans un produit. Les sources et mesures effectivement utilisées dépendent du protocole. La personnalisation se construit progressivement.</a:t>
            </a:r>
          </a:p>
          <a:p>
            <a:endParaRPr/>
          </a:p>
          <a:p>
            <a:r>
              <a:t>TRANSITION ORALE</a:t>
            </a:r>
          </a:p>
          <a:p>
            <a:r>
              <a:t>La modélisation aide ensuite à donner une cohérence à ces informations.</a:t>
            </a:r>
          </a:p>
          <a:p>
            <a:endParaRPr/>
          </a:p>
          <a:p>
            <a:r>
              <a:t>SOURCES</a:t>
            </a:r>
          </a:p>
          <a:p>
            <a:r>
              <a:t>Parcours et projets communiqués par Nabile Bentaleb, septembre 2026. Statuts distingués : collaboration, travaux en cours, projet en préparation.</a:t>
            </a:r>
          </a:p>
          <a:p>
            <a:r>
              <a:t>Documents de travail fournis par l’intervenant.</a:t>
            </a:r>
          </a:p>
        </p:txBody>
      </p:sp>
      <p:sp>
        <p:nvSpPr>
          <p:cNvPr id="4" name="Slide Number Placeholder 3"/>
          <p:cNvSpPr>
            <a:spLocks noGrp="1"/>
          </p:cNvSpPr>
          <p:nvPr>
            <p:ph type="sldNum" sz="quarter" idx="5"/>
          </p:nvPr>
        </p:nvSpPr>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DURÉE INDICATIVE : 1 à 2 min</a:t>
            </a:r>
          </a:p>
          <a:p>
            <a:endParaRPr/>
          </a:p>
          <a:p>
            <a:r>
              <a:t>Travaux en cours. Les connaissances physiologiques structurent les relations étudiées et les méthodes de calcul peuvent aider à adapter des paramètres à la personne. Ne pas attribuer au modèle une compréhension exhaustive du corps.</a:t>
            </a:r>
          </a:p>
          <a:p>
            <a:endParaRPr/>
          </a:p>
          <a:p>
            <a:r>
              <a:t>TRANSITION ORALE</a:t>
            </a:r>
          </a:p>
          <a:p>
            <a:r>
              <a:t>Ce modèle permet d’explorer une question très concrète : et si l’on changeait quelque chose ?</a:t>
            </a:r>
          </a:p>
          <a:p>
            <a:endParaRPr/>
          </a:p>
          <a:p>
            <a:r>
              <a:t>SOURCES</a:t>
            </a:r>
          </a:p>
          <a:p>
            <a:r>
              <a:t>Parcours et projets communiqués par Nabile Bentaleb, septembre 2026. Statuts distingués : collaboration, travaux en cours, projet en préparation.</a:t>
            </a:r>
          </a:p>
          <a:p>
            <a:r>
              <a:t>Documents de travail fournis par l’intervenant.</a:t>
            </a:r>
          </a:p>
        </p:txBody>
      </p:sp>
      <p:sp>
        <p:nvSpPr>
          <p:cNvPr id="4" name="Slide Number Placeholder 3"/>
          <p:cNvSpPr>
            <a:spLocks noGrp="1"/>
          </p:cNvSpPr>
          <p:nvPr>
            <p:ph type="sldNum" sz="quarter" idx="5"/>
          </p:nvPr>
        </p:nvSpPr>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DURÉE INDICATIVE : 1 à 2 min</a:t>
            </a:r>
          </a:p>
          <a:p>
            <a:endParaRPr/>
          </a:p>
          <a:p>
            <a:r>
              <a:t>Exemples de questions de recherche. La simulation ne démontre pas à elle seule l’effet d’une intervention. Les scénarios demandent une comparaison avec des observations réelles. Garder le discours oral centré sur les possibilités de recherche.</a:t>
            </a:r>
          </a:p>
          <a:p>
            <a:endParaRPr/>
          </a:p>
          <a:p>
            <a:r>
              <a:t>TRANSITION ORALE</a:t>
            </a:r>
          </a:p>
          <a:p>
            <a:r>
              <a:t>Un modèle devient plus utile lorsque ses estimations se confrontent aux mesures.</a:t>
            </a:r>
          </a:p>
          <a:p>
            <a:endParaRPr/>
          </a:p>
          <a:p>
            <a:r>
              <a:t>SOURCES</a:t>
            </a:r>
          </a:p>
          <a:p>
            <a:r>
              <a:t>Parcours et projets communiqués par Nabile Bentaleb, septembre 2026. Statuts distingués : collaboration, travaux en cours, projet en préparation.</a:t>
            </a:r>
          </a:p>
          <a:p>
            <a:r>
              <a:t>Documents de travail fournis par l’intervenant.</a:t>
            </a:r>
          </a:p>
        </p:txBody>
      </p:sp>
      <p:sp>
        <p:nvSpPr>
          <p:cNvPr id="4" name="Slide Number Placeholder 3"/>
          <p:cNvSpPr>
            <a:spLocks noGrp="1"/>
          </p:cNvSpPr>
          <p:nvPr>
            <p:ph type="sldNum" sz="quarter" idx="5"/>
          </p:nvPr>
        </p:nvSpPr>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DURÉE INDICATIVE : 1 à 2 min</a:t>
            </a:r>
          </a:p>
          <a:p>
            <a:endParaRPr/>
          </a:p>
          <a:p>
            <a:r>
              <a:t>Étude externe WEAR-ME, Nature 2026, distincte des travaux de Nabile Bentaleb. Cohorte 1 165, validation externe 72. Estimation d’un indicateur d’insulinorésistance fondé sur HOMA-IR, pas prédiction d’une date de diabète. Ne pas présenter ces résultats comme une validation du modèle personnel.</a:t>
            </a:r>
          </a:p>
          <a:p>
            <a:endParaRPr/>
          </a:p>
          <a:p>
            <a:r>
              <a:t>TRANSITION ORALE</a:t>
            </a:r>
          </a:p>
          <a:p>
            <a:r>
              <a:t>Le sens de ces recherches, c’est d’ouvrir davantage de possibilités de prévention.</a:t>
            </a:r>
          </a:p>
          <a:p>
            <a:endParaRPr/>
          </a:p>
          <a:p>
            <a:r>
              <a:t>SOURCES</a:t>
            </a:r>
          </a:p>
          <a:p>
            <a:r>
              <a:t>Metwally et al. Insulin resistance prediction from wearables and routine blood biomarkers. Nature, 2026.</a:t>
            </a:r>
          </a:p>
        </p:txBody>
      </p:sp>
      <p:sp>
        <p:nvSpPr>
          <p:cNvPr id="4" name="Slide Number Placeholder 3"/>
          <p:cNvSpPr>
            <a:spLocks noGrp="1"/>
          </p:cNvSpPr>
          <p:nvPr>
            <p:ph type="sldNum" sz="quarter" idx="5"/>
          </p:nvPr>
        </p:nvSpPr>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DURÉE INDICATIVE : 1 min</a:t>
            </a:r>
          </a:p>
          <a:p>
            <a:endParaRPr/>
          </a:p>
          <a:p>
            <a:r>
              <a:t>Cette slide présente l’horizon des travaux et non une efficacité clinique déjà établie. L’ambition : une continuité entre compréhension, repérage et accompagnement.</a:t>
            </a:r>
          </a:p>
          <a:p>
            <a:endParaRPr/>
          </a:p>
          <a:p>
            <a:r>
              <a:t>TRANSITION ORALE</a:t>
            </a:r>
          </a:p>
          <a:p>
            <a:r>
              <a:t>Prenons un exemple de ce que cette ambition pourrait signifier dans une vie ordinaire.</a:t>
            </a:r>
          </a:p>
          <a:p>
            <a:endParaRPr/>
          </a:p>
          <a:p>
            <a:r>
              <a:t>SOURCES</a:t>
            </a:r>
          </a:p>
          <a:p>
            <a:r>
              <a:t>Parcours et projets communiqués par Nabile Bentaleb, septembre 2026. Statuts distingués : collaboration, travaux en cours, projet en préparation.</a:t>
            </a:r>
          </a:p>
          <a:p>
            <a:r>
              <a:t>Documents de travail fournis par l’intervenant.</a:t>
            </a:r>
          </a:p>
        </p:txBody>
      </p:sp>
      <p:sp>
        <p:nvSpPr>
          <p:cNvPr id="4" name="Slide Number Placeholder 3"/>
          <p:cNvSpPr>
            <a:spLocks noGrp="1"/>
          </p:cNvSpPr>
          <p:nvPr>
            <p:ph type="sldNum" sz="quarter" idx="5"/>
          </p:nvPr>
        </p:nvSpPr>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DURÉE INDICATIVE : 1 à 2 min</a:t>
            </a:r>
          </a:p>
          <a:p>
            <a:endParaRPr/>
          </a:p>
          <a:p>
            <a:r>
              <a:t>Samir est un personnage fictif. Aucun diagnostic, aucune amélioration ni performance chiffrée ne lui sont attribués. C’est une illustration de l’expérience recherchée, pas le témoignage d’un utilisateur.</a:t>
            </a:r>
          </a:p>
          <a:p>
            <a:endParaRPr/>
          </a:p>
          <a:p>
            <a:r>
              <a:t>TRANSITION ORALE</a:t>
            </a:r>
          </a:p>
          <a:p>
            <a:r>
              <a:t>Ces changements prennent tout leur sens lorsqu’ils deviennent possibles dans la durée.</a:t>
            </a:r>
          </a:p>
        </p:txBody>
      </p:sp>
      <p:sp>
        <p:nvSpPr>
          <p:cNvPr id="4" name="Slide Number Placeholder 3"/>
          <p:cNvSpPr>
            <a:spLocks noGrp="1"/>
          </p:cNvSpPr>
          <p:nvPr>
            <p:ph type="sldNum" sz="quarter" idx="5"/>
          </p:nvPr>
        </p:nvSpPr>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DURÉE INDICATIVE : 1 min</a:t>
            </a:r>
          </a:p>
          <a:p>
            <a:endParaRPr/>
          </a:p>
          <a:p>
            <a:r>
              <a:t>Message fondé sur le consensus ACSM. L’activité physique a une place dans la prévention et la prise en charge du type 2. Choisir une activité adaptée aux capacités et à l’état de santé. La marche est un exemple accessible pour beaucoup de personnes, sans prescription universelle.</a:t>
            </a:r>
          </a:p>
          <a:p>
            <a:endParaRPr/>
          </a:p>
          <a:p>
            <a:r>
              <a:t>TRANSITION ORALE</a:t>
            </a:r>
          </a:p>
          <a:p>
            <a:r>
              <a:t>L’enjeu de nos outils est aussi d’aider les personnes à trouver ce qui leur convient et à continuer.</a:t>
            </a:r>
          </a:p>
          <a:p>
            <a:endParaRPr/>
          </a:p>
          <a:p>
            <a:r>
              <a:t>SOURCES</a:t>
            </a:r>
          </a:p>
          <a:p>
            <a:r>
              <a:t>Kanaley et al. Exercise/Physical Activity in Individuals with Type 2 Diabetes. Consensus ACSM, 2022.</a:t>
            </a:r>
          </a:p>
        </p:txBody>
      </p:sp>
      <p:sp>
        <p:nvSpPr>
          <p:cNvPr id="4" name="Slide Number Placeholder 3"/>
          <p:cNvSpPr>
            <a:spLocks noGrp="1"/>
          </p:cNvSpPr>
          <p:nvPr>
            <p:ph type="sldNum" sz="quarter" idx="5"/>
          </p:nvPr>
        </p:nvSpPr>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DURÉE INDICATIVE : 1 à 2 min</a:t>
            </a:r>
          </a:p>
          <a:p>
            <a:endParaRPr/>
          </a:p>
          <a:p>
            <a:r>
              <a:t>Ces leviers s’inscrivent dans un accompagnement individualisé. L’accès aux ressources, le budget, la culture et les contraintes professionnelles comptent. Pour l’obésité, des traitements supplémentaires peuvent être nécessaires. Ne pas présenter l’IA comme un traitement autonome.</a:t>
            </a:r>
          </a:p>
          <a:p>
            <a:endParaRPr/>
          </a:p>
          <a:p>
            <a:r>
              <a:t>TRANSITION ORALE</a:t>
            </a:r>
          </a:p>
          <a:p>
            <a:r>
              <a:t>L’accompagnement a déjà montré qu’il pouvait changer le risque de diabète.</a:t>
            </a:r>
          </a:p>
          <a:p>
            <a:endParaRPr/>
          </a:p>
          <a:p>
            <a:r>
              <a:t>SOURCES</a:t>
            </a:r>
          </a:p>
          <a:p>
            <a:r>
              <a:t>Diabetes Prevention Program Research Group. NEJM, 2002. Synthèse NIDDK.</a:t>
            </a:r>
          </a:p>
          <a:p>
            <a:r>
              <a:t>OMS. Obesity and overweight, 8 décembre 2025.</a:t>
            </a:r>
          </a:p>
        </p:txBody>
      </p:sp>
      <p:sp>
        <p:nvSpPr>
          <p:cNvPr id="4" name="Slide Number Placeholder 3"/>
          <p:cNvSpPr>
            <a:spLocks noGrp="1"/>
          </p:cNvSpPr>
          <p:nvPr>
            <p:ph type="sldNum" sz="quarter" idx="5"/>
          </p:nvPr>
        </p:nvSpPr>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DURÉE INDICATIVE : 1 min</a:t>
            </a:r>
          </a:p>
          <a:p>
            <a:endParaRPr/>
          </a:p>
          <a:p>
            <a:r>
              <a:t>Essai DPP, programme intensif avec accompagnement. Le chiffre est une réduction relative, pas absolue, sur environ 2,8 ans. Il ne s’agit pas d’une intervention par IA. Dire explicitement à l’oral : « Ce résultat vient d’un programme de prévention. Mon ambition est d’étudier comment l’IA pourrait contribuer à mieux personnaliser ce type d’accompagnement. »</a:t>
            </a:r>
          </a:p>
          <a:p>
            <a:endParaRPr/>
          </a:p>
          <a:p>
            <a:r>
              <a:t>La grille de 100 points à droite illustre la réduction relative : 58 points sur 100 s’effacent.</a:t>
            </a:r>
          </a:p>
          <a:p>
            <a:endParaRPr/>
          </a:p>
          <a:p>
            <a:r>
              <a:t>TRANSITION ORALE</a:t>
            </a:r>
          </a:p>
          <a:p>
            <a:r>
              <a:t>Comment rendre ces possibilités utiles à davantage de personnes, notamment en Algérie ?</a:t>
            </a:r>
          </a:p>
          <a:p>
            <a:endParaRPr/>
          </a:p>
          <a:p>
            <a:r>
              <a:t>SOURCES</a:t>
            </a:r>
          </a:p>
          <a:p>
            <a:r>
              <a:t>Diabetes Prevention Program Research Group. NEJM, 2002. Synthèse NIDDK.</a:t>
            </a:r>
          </a:p>
        </p:txBody>
      </p:sp>
      <p:sp>
        <p:nvSpPr>
          <p:cNvPr id="4" name="Slide Number Placeholder 3"/>
          <p:cNvSpPr>
            <a:spLocks noGrp="1"/>
          </p:cNvSpPr>
          <p:nvPr>
            <p:ph type="sldNum" sz="quarter" idx="5"/>
          </p:nvPr>
        </p:nvSpPr>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DURÉE INDICATIVE : 1 min</a:t>
            </a:r>
          </a:p>
          <a:p>
            <a:endParaRPr/>
          </a:p>
          <a:p>
            <a:r>
              <a:t>Estimation IDF 4 761 800 adultes de 20 à 79 ans. Parler d’un enjeu de santé publique avec espoir et responsabilité. L’IA est un champ de recherche parmi les moyens d’améliorer les parcours de prévention.</a:t>
            </a:r>
          </a:p>
          <a:p>
            <a:endParaRPr/>
          </a:p>
          <a:p>
            <a:r>
              <a:t>TRANSITION ORALE</a:t>
            </a:r>
          </a:p>
          <a:p>
            <a:r>
              <a:t>L’Algérie développe aussi les compétences nécessaires pour participer à cette transformation.</a:t>
            </a:r>
          </a:p>
          <a:p>
            <a:endParaRPr/>
          </a:p>
          <a:p>
            <a:r>
              <a:t>SOURCES</a:t>
            </a:r>
          </a:p>
          <a:p>
            <a:r>
              <a:t>IDF Diabetes Atlas, 11e édition, 2025. Estimations 2024, adultes de 20 à 79 ans.</a:t>
            </a:r>
          </a:p>
        </p:txBody>
      </p:sp>
      <p:sp>
        <p:nvSpPr>
          <p:cNvPr id="4" name="Slide Number Placeholder 3"/>
          <p:cNvSpPr>
            <a:spLocks noGrp="1"/>
          </p:cNvSpPr>
          <p:nvPr>
            <p:ph type="sldNum" sz="quarter" idx="5"/>
          </p:nvPr>
        </p:nvSpPr>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DURÉE INDICATIVE : 1 min</a:t>
            </a:r>
          </a:p>
          <a:p>
            <a:endParaRPr/>
          </a:p>
          <a:p>
            <a:r>
              <a:t>Faits vérifiés. Présenter la dynamique et l’ambition d’un pôle africain à construire, sans attribuer un classement acquis. La force potentielle vient du lien entre talents, recherche, entreprises et besoins locaux.</a:t>
            </a:r>
          </a:p>
          <a:p>
            <a:endParaRPr/>
          </a:p>
          <a:p>
            <a:r>
              <a:t>TRANSITION ORALE</a:t>
            </a:r>
          </a:p>
          <a:p>
            <a:r>
              <a:t>C’est dans cette dynamique que je souhaite inscrire mes travaux et mes collaborations.</a:t>
            </a:r>
          </a:p>
          <a:p>
            <a:endParaRPr/>
          </a:p>
          <a:p>
            <a:r>
              <a:t>SOURCES</a:t>
            </a:r>
          </a:p>
          <a:p>
            <a:r>
              <a:t>ENSIA. École nationale supérieure d’intelligence artificielle et incubateur V2V.</a:t>
            </a:r>
          </a:p>
          <a:p>
            <a:r>
              <a:t>Services du Premier ministre. Examen du projet de stratégie nationale d’IA, 25 mai 2026.</a:t>
            </a:r>
          </a:p>
        </p:txBody>
      </p:sp>
      <p:sp>
        <p:nvSpPr>
          <p:cNvPr id="4" name="Slide Number Placeholder 3"/>
          <p:cNvSpPr>
            <a:spLocks noGrp="1"/>
          </p:cNvSpPr>
          <p:nvPr>
            <p:ph type="sldNum" sz="quarter" idx="5"/>
          </p:nvPr>
        </p:nvSpPr>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DURÉE INDICATIVE : 1 min</a:t>
            </a:r>
          </a:p>
          <a:p>
            <a:endParaRPr/>
          </a:p>
          <a:p>
            <a:r>
              <a:t>Éléments fournis par l’intervenant. Conserver les statuts des projets. Relier ces activités à l’objectif : rapprocher les compétences nécessaires à la recherche et à la création de solutions utiles.</a:t>
            </a:r>
          </a:p>
          <a:p>
            <a:endParaRPr/>
          </a:p>
          <a:p>
            <a:r>
              <a:t>TRANSITION ORALE</a:t>
            </a:r>
          </a:p>
          <a:p>
            <a:r>
              <a:t>L’enjeu dépasse une technologie : il concerne les années de vie en bonne santé que nous voulons aider à préserver.</a:t>
            </a:r>
          </a:p>
          <a:p>
            <a:endParaRPr/>
          </a:p>
          <a:p>
            <a:r>
              <a:t>SOURCES</a:t>
            </a:r>
          </a:p>
          <a:p>
            <a:r>
              <a:t>Parcours et projets communiqués par Nabile Bentaleb, septembre 2026. Statuts distingués : collaboration, travaux en cours, projet en préparation.</a:t>
            </a:r>
          </a:p>
          <a:p>
            <a:r>
              <a:t>Documents de travail fournis par l’intervenant.</a:t>
            </a:r>
          </a:p>
        </p:txBody>
      </p:sp>
      <p:sp>
        <p:nvSpPr>
          <p:cNvPr id="4" name="Slide Number Placeholder 3"/>
          <p:cNvSpPr>
            <a:spLocks noGrp="1"/>
          </p:cNvSpPr>
          <p:nvPr>
            <p:ph type="sldNum" sz="quarter" idx="5"/>
          </p:nvPr>
        </p:nvSpPr>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DURÉE INDICATIVE : 1 min</a:t>
            </a:r>
          </a:p>
          <a:p>
            <a:endParaRPr/>
          </a:p>
          <a:p>
            <a:r>
              <a:t>Conclusion positive centrée sur la finalité humaine. Le mot ambition est essentiel : ne pas présenter la prévention à grande échelle comme un résultat déjà obtenu. Rappeler : comprendre le corps, explorer les réponses, personnaliser l’accompagnement.</a:t>
            </a:r>
          </a:p>
          <a:p>
            <a:endParaRPr/>
          </a:p>
          <a:p>
            <a:r>
              <a:t>TRANSITION ORALE</a:t>
            </a:r>
          </a:p>
          <a:p>
            <a:r>
              <a:t>Qu’aimeriez-vous que cette recherche permette demain ?</a:t>
            </a:r>
          </a:p>
          <a:p>
            <a:endParaRPr/>
          </a:p>
          <a:p>
            <a:r>
              <a:t>SOURCES</a:t>
            </a:r>
          </a:p>
          <a:p>
            <a:r>
              <a:t>Parcours et projets communiqués par Nabile Bentaleb, septembre 2026. Statuts distingués : collaboration, travaux en cours, projet en préparation.</a:t>
            </a:r>
          </a:p>
          <a:p>
            <a:r>
              <a:t>Documents de travail fournis par l’intervenant.</a:t>
            </a:r>
          </a:p>
        </p:txBody>
      </p:sp>
      <p:sp>
        <p:nvSpPr>
          <p:cNvPr id="4" name="Slide Number Placeholder 3"/>
          <p:cNvSpPr>
            <a:spLocks noGrp="1"/>
          </p:cNvSpPr>
          <p:nvPr>
            <p:ph type="sldNum" sz="quarter" idx="5"/>
          </p:nvPr>
        </p:nvSpPr>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DURÉE INDICATIVE : 10 min</a:t>
            </a:r>
          </a:p>
          <a:p>
            <a:endParaRPr/>
          </a:p>
          <a:p>
            <a:r>
              <a:t>Inviter les questions générales et les attentes. Pour des questions médicales personnelles, privilégier un cadre confidentiel et approprié.</a:t>
            </a:r>
          </a:p>
          <a:p>
            <a:endParaRPr/>
          </a:p>
          <a:p>
            <a:r>
              <a:t>TRANSITION ORALE</a:t>
            </a:r>
          </a:p>
          <a:p>
            <a:r>
              <a:t>Merci pour cet échange.</a:t>
            </a:r>
          </a:p>
        </p:txBody>
      </p:sp>
      <p:sp>
        <p:nvSpPr>
          <p:cNvPr id="4" name="Slide Number Placeholder 3"/>
          <p:cNvSpPr>
            <a:spLocks noGrp="1"/>
          </p:cNvSpPr>
          <p:nvPr>
            <p:ph type="sldNum" sz="quarter" idx="5"/>
          </p:nvPr>
        </p:nvSpPr>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DURÉE INDICATIVE : 1 min</a:t>
            </a:r>
          </a:p>
          <a:p>
            <a:endParaRPr/>
          </a:p>
          <a:p>
            <a:r>
              <a:t>Cette slide doit rester affichée après les questions. Les liens du site et de LinkedIn sont cliquables. Le numéro est présenté avec des espaces pour la lisibilité.</a:t>
            </a:r>
          </a:p>
          <a:p>
            <a:endParaRPr/>
          </a:p>
          <a:p>
            <a:r>
              <a:t>SOURCES</a:t>
            </a:r>
          </a:p>
          <a:p>
            <a:r>
              <a:t>Parcours et projets communiqués par Nabile Bentaleb, septembre 2026. Statuts distingués : collaboration, travaux en cours, projet en préparation.</a:t>
            </a:r>
          </a:p>
          <a:p>
            <a:r>
              <a:t>Documents de travail fournis par l’intervenant.</a:t>
            </a:r>
          </a:p>
        </p:txBody>
      </p:sp>
      <p:sp>
        <p:nvSpPr>
          <p:cNvPr id="4" name="Slide Number Placeholder 3"/>
          <p:cNvSpPr>
            <a:spLocks noGrp="1"/>
          </p:cNvSpPr>
          <p:nvPr>
            <p:ph type="sldNum" sz="quarter" idx="5"/>
          </p:nvPr>
        </p:nvSpPr>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DURÉE INDICATIVE : Annexe</a:t>
            </a:r>
          </a:p>
          <a:p>
            <a:endParaRPr/>
          </a:p>
          <a:p>
            <a:r>
              <a:t>Sources détaillées. Les travaux de l’intervenant et leur finalité sont présentés comme une recherche en cours. Les études publiées citées ici sont distinctes.</a:t>
            </a:r>
          </a:p>
          <a:p>
            <a:endParaRPr/>
          </a:p>
          <a:p>
            <a:r>
              <a:t>SOURCES</a:t>
            </a:r>
          </a:p>
          <a:p>
            <a:r>
              <a:t>IBM. Machine learning, principes et exemples.</a:t>
            </a:r>
          </a:p>
          <a:p>
            <a:r>
              <a:t>https://www.ibm.com/design/ai/basics/ml/</a:t>
            </a:r>
          </a:p>
          <a:p>
            <a:endParaRPr/>
          </a:p>
          <a:p>
            <a:r>
              <a:t>Metwally et al. Insulin resistance prediction from wearables and routine blood biomarkers. Nature, 2026.</a:t>
            </a:r>
          </a:p>
          <a:p>
            <a:r>
              <a:t>https://doi.org/10.1038/s41586-026-10179-2</a:t>
            </a:r>
          </a:p>
          <a:p>
            <a:endParaRPr/>
          </a:p>
          <a:p>
            <a:r>
              <a:t>ENSIA. École nationale supérieure d’intelligence artificielle et incubateur V2V.</a:t>
            </a:r>
          </a:p>
          <a:p>
            <a:r>
              <a:t>https://v2v.ensia.edu.dz/</a:t>
            </a:r>
          </a:p>
          <a:p>
            <a:endParaRPr/>
          </a:p>
          <a:p>
            <a:r>
              <a:t>Services du Premier ministre. Examen du projet de stratégie nationale d’IA, 25 mai 2026.</a:t>
            </a:r>
          </a:p>
          <a:p>
            <a:r>
              <a:t>https://www.premier-ministre.gov.dz/fr/post/le-premier-ministre-preside-une-reunion-du-gouvernement-180</a:t>
            </a:r>
          </a:p>
          <a:p>
            <a:endParaRPr/>
          </a:p>
          <a:p>
            <a:r>
              <a:t>Références consultées le 1er octobre 2026.</a:t>
            </a:r>
          </a:p>
        </p:txBody>
      </p:sp>
      <p:sp>
        <p:nvSpPr>
          <p:cNvPr id="4" name="Slide Number Placeholder 3"/>
          <p:cNvSpPr>
            <a:spLocks noGrp="1"/>
          </p:cNvSpPr>
          <p:nvPr>
            <p:ph type="sldNum" sz="quarter" idx="5"/>
          </p:nvPr>
        </p:nvSpPr>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DURÉE INDICATIVE : Annexe</a:t>
            </a:r>
          </a:p>
          <a:p>
            <a:endParaRPr/>
          </a:p>
          <a:p>
            <a:r>
              <a:t>Sources détaillées. Les travaux de l’intervenant et leur finalité sont présentés comme une recherche en cours. Les études publiées citées ici sont distinctes.</a:t>
            </a:r>
          </a:p>
          <a:p>
            <a:endParaRPr/>
          </a:p>
          <a:p>
            <a:r>
              <a:t>SOURCES</a:t>
            </a:r>
          </a:p>
          <a:p>
            <a:r>
              <a:t>IDF Diabetes Atlas, 11e édition, 2025. Estimations 2024, adultes de 20 à 79 ans.</a:t>
            </a:r>
          </a:p>
          <a:p>
            <a:r>
              <a:t>https://diabetesatlas.org/media/uploads/sites/3/2025/04/IDF_Atlas_11th_Edition_2025_MENA_Factsheet.pdf</a:t>
            </a:r>
          </a:p>
          <a:p>
            <a:endParaRPr/>
          </a:p>
          <a:p>
            <a:r>
              <a:t>NIDDK. Insulin Resistance &amp; Prediabetes.</a:t>
            </a:r>
          </a:p>
          <a:p>
            <a:r>
              <a:t>https://www.niddk.nih.gov/health-information/diabetes/overview/what-is-diabetes/prediabetes-insulin-resistance</a:t>
            </a:r>
          </a:p>
          <a:p>
            <a:endParaRPr/>
          </a:p>
          <a:p>
            <a:r>
              <a:t>OMS. Obesity and overweight, 8 décembre 2025.</a:t>
            </a:r>
          </a:p>
          <a:p>
            <a:r>
              <a:t>https://www.who.int/news-room/fact-sheets/detail/obesity-and-overweight</a:t>
            </a:r>
          </a:p>
          <a:p>
            <a:endParaRPr/>
          </a:p>
          <a:p>
            <a:r>
              <a:t>Kanaley et al. Exercise/Physical Activity in Individuals with Type 2 Diabetes. Consensus ACSM, 2022.</a:t>
            </a:r>
          </a:p>
          <a:p>
            <a:r>
              <a:t>https://pubmed.ncbi.nlm.nih.gov/35029593/</a:t>
            </a:r>
          </a:p>
          <a:p>
            <a:endParaRPr/>
          </a:p>
          <a:p>
            <a:r>
              <a:t>Diabetes Prevention Program Research Group. NEJM, 2002. Synthèse NIDDK.</a:t>
            </a:r>
          </a:p>
          <a:p>
            <a:r>
              <a:t>https://www.niddk.nih.gov/about-niddk/research-areas/diabetes/diabetes-prevention-program-dpp</a:t>
            </a:r>
          </a:p>
          <a:p>
            <a:endParaRPr/>
          </a:p>
          <a:p>
            <a:r>
              <a:t>Goodpaster &amp; Sparks. Metabolic Flexibility in Health and Disease. Cell Metabolism, 2017.</a:t>
            </a:r>
          </a:p>
          <a:p>
            <a:r>
              <a:t>https://pubmed.ncbi.nlm.nih.gov/28467922/</a:t>
            </a:r>
          </a:p>
          <a:p>
            <a:endParaRPr/>
          </a:p>
          <a:p>
            <a:r>
              <a:t>Tabák et al. Trajectories of glycaemia, insulin sensitivity, and insulin secretion before diagnosis of type 2 diabetes. Lancet, 2009.</a:t>
            </a:r>
          </a:p>
          <a:p>
            <a:r>
              <a:t>https://pubmed.ncbi.nlm.nih.gov/19515410/</a:t>
            </a:r>
          </a:p>
          <a:p>
            <a:endParaRPr/>
          </a:p>
          <a:p>
            <a:r>
              <a:t>Références consultées le 1er octobre 2026.</a:t>
            </a:r>
          </a:p>
        </p:txBody>
      </p:sp>
      <p:sp>
        <p:nvSpPr>
          <p:cNvPr id="4" name="Slide Number Placeholder 3"/>
          <p:cNvSpPr>
            <a:spLocks noGrp="1"/>
          </p:cNvSpPr>
          <p:nvPr>
            <p:ph type="sldNum" sz="quarter" idx="5"/>
          </p:nvPr>
        </p:nvSpPr>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DURÉE INDICATIVE : Annexe</a:t>
            </a:r>
          </a:p>
          <a:p>
            <a:endParaRPr/>
          </a:p>
          <a:p>
            <a:r>
              <a:t>Références de la séquence sur la périménopause et la ménopause.</a:t>
            </a:r>
          </a:p>
          <a:p>
            <a:endParaRPr/>
          </a:p>
          <a:p>
            <a:r>
              <a:t>SOURCES</a:t>
            </a:r>
          </a:p>
          <a:p>
            <a:r>
              <a:t>The Menopause Society. Midlife Weight Gain, 2025.</a:t>
            </a:r>
          </a:p>
          <a:p>
            <a:r>
              <a:t>https://menopause.org/wp-content/uploads/for-women/MenoNote-Weight-Gain.pdf</a:t>
            </a:r>
          </a:p>
          <a:p>
            <a:endParaRPr/>
          </a:p>
          <a:p>
            <a:r>
              <a:t>Diabetes UK. Menopause and diabetes.</a:t>
            </a:r>
          </a:p>
          <a:p>
            <a:r>
              <a:t>https://www.diabetes.org.uk/living-with-diabetes/life-with-diabetes/menopause</a:t>
            </a:r>
          </a:p>
          <a:p>
            <a:endParaRPr/>
          </a:p>
          <a:p>
            <a:r>
              <a:t>Greendale et al. Changes in body composition and weight during the menopause transition. JCI Insight, 2019.</a:t>
            </a:r>
          </a:p>
          <a:p>
            <a:r>
              <a:t>https://pubmed.ncbi.nlm.nih.gov/30843880/</a:t>
            </a:r>
          </a:p>
          <a:p>
            <a:endParaRPr/>
          </a:p>
          <a:p>
            <a:r>
              <a:t>Références consultées le 1er octobre 2026.</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10/9/26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10/9/26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10/9/26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10/9/26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‹N°›</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jp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3.jp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s://developmentalsystems.org/chatgpt_5_minutes/fr/" TargetMode="External"/><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jp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4.jp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4.mp4"/><Relationship Id="rId1" Type="http://schemas.microsoft.com/office/2007/relationships/media" Target="../media/media4.mp4"/><Relationship Id="rId5" Type="http://schemas.openxmlformats.org/officeDocument/2006/relationships/image" Target="../media/image5.jp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5.mp4"/><Relationship Id="rId1" Type="http://schemas.microsoft.com/office/2007/relationships/media" Target="../media/media5.mp4"/><Relationship Id="rId5" Type="http://schemas.openxmlformats.org/officeDocument/2006/relationships/image" Target="../media/image6.jp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6.mp4"/><Relationship Id="rId1" Type="http://schemas.microsoft.com/office/2007/relationships/media" Target="../media/media6.mp4"/><Relationship Id="rId5" Type="http://schemas.openxmlformats.org/officeDocument/2006/relationships/image" Target="../media/image7.jpg"/><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7.mp4"/><Relationship Id="rId1" Type="http://schemas.microsoft.com/office/2007/relationships/media" Target="../media/media7.mp4"/><Relationship Id="rId5" Type="http://schemas.openxmlformats.org/officeDocument/2006/relationships/image" Target="../media/image8.jpg"/><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8.mp4"/><Relationship Id="rId1" Type="http://schemas.microsoft.com/office/2007/relationships/media" Target="../media/media8.mp4"/><Relationship Id="rId5" Type="http://schemas.openxmlformats.org/officeDocument/2006/relationships/image" Target="../media/image9.jpg"/><Relationship Id="rId4"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jpg"/><Relationship Id="rId4"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0211D"/>
        </a:solidFill>
        <a:effectLst/>
      </p:bgPr>
    </p:bg>
    <p:spTree>
      <p:nvGrpSpPr>
        <p:cNvPr id="1" name=""/>
        <p:cNvGrpSpPr/>
        <p:nvPr/>
      </p:nvGrpSpPr>
      <p:grpSpPr>
        <a:xfrm>
          <a:off x="0" y="0"/>
          <a:ext cx="0" cy="0"/>
          <a:chOff x="0" y="0"/>
          <a:chExt cx="0" cy="0"/>
        </a:xfrm>
      </p:grpSpPr>
      <p:pic>
        <p:nvPicPr>
          <p:cNvPr id="2" name="Picture 1" descr="map_clean.png"/>
          <p:cNvPicPr>
            <a:picLocks noChangeAspect="1"/>
          </p:cNvPicPr>
          <p:nvPr/>
        </p:nvPicPr>
        <p:blipFill>
          <a:blip r:embed="rId3"/>
          <a:stretch>
            <a:fillRect/>
          </a:stretch>
        </p:blipFill>
        <p:spPr>
          <a:xfrm>
            <a:off x="0" y="66751"/>
            <a:ext cx="12192000" cy="6724498"/>
          </a:xfrm>
          <a:prstGeom prst="rect">
            <a:avLst/>
          </a:prstGeom>
        </p:spPr>
      </p:pic>
    </p:spTree>
  </p:cSld>
  <p:clrMapOvr>
    <a:masterClrMapping/>
  </p:clrMapOvr>
  <p:transition spd="med">
    <p:push dir="u"/>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0211D"/>
        </a:solidFill>
        <a:effectLst/>
      </p:bgPr>
    </p:bg>
    <p:spTree>
      <p:nvGrpSpPr>
        <p:cNvPr id="1" name=""/>
        <p:cNvGrpSpPr/>
        <p:nvPr/>
      </p:nvGrpSpPr>
      <p:grpSpPr>
        <a:xfrm>
          <a:off x="0" y="0"/>
          <a:ext cx="0" cy="0"/>
          <a:chOff x="0" y="0"/>
          <a:chExt cx="0" cy="0"/>
        </a:xfrm>
      </p:grpSpPr>
      <p:pic>
        <p:nvPicPr>
          <p:cNvPr id="2" name="s01.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
        <p:nvSpPr>
          <p:cNvPr id="3" name="TextBox 2"/>
          <p:cNvSpPr txBox="1"/>
          <p:nvPr/>
        </p:nvSpPr>
        <p:spPr>
          <a:xfrm>
            <a:off x="812800" y="660400"/>
            <a:ext cx="7620000" cy="182879"/>
          </a:xfrm>
          <a:prstGeom prst="rect">
            <a:avLst/>
          </a:prstGeom>
          <a:noFill/>
        </p:spPr>
        <p:txBody>
          <a:bodyPr wrap="square" lIns="0" tIns="0" rIns="0" bIns="0" anchor="t">
            <a:spAutoFit/>
          </a:bodyPr>
          <a:lstStyle/>
          <a:p>
            <a:pPr algn="l">
              <a:lnSpc>
                <a:spcPts val="1439"/>
              </a:lnSpc>
            </a:pPr>
            <a:r>
              <a:rPr sz="1200" b="1" i="0" spc="200">
                <a:solidFill>
                  <a:srgbClr val="F0703F"/>
                </a:solidFill>
                <a:latin typeface="Calibri"/>
              </a:rPr>
              <a:t>SMALA / DR NABILE BENTALEB</a:t>
            </a:r>
          </a:p>
        </p:txBody>
      </p:sp>
      <p:sp>
        <p:nvSpPr>
          <p:cNvPr id="4" name="TextBox 3"/>
          <p:cNvSpPr txBox="1"/>
          <p:nvPr/>
        </p:nvSpPr>
        <p:spPr>
          <a:xfrm>
            <a:off x="812800" y="1041400"/>
            <a:ext cx="8255000" cy="829056"/>
          </a:xfrm>
          <a:prstGeom prst="rect">
            <a:avLst/>
          </a:prstGeom>
          <a:noFill/>
        </p:spPr>
        <p:txBody>
          <a:bodyPr wrap="square" lIns="0" tIns="0" rIns="0" bIns="0" anchor="t">
            <a:spAutoFit/>
          </a:bodyPr>
          <a:lstStyle/>
          <a:p>
            <a:pPr algn="l">
              <a:lnSpc>
                <a:spcPts val="6528"/>
              </a:lnSpc>
            </a:pPr>
            <a:r>
              <a:rPr sz="5888" b="0" i="0" spc="-150">
                <a:solidFill>
                  <a:srgbClr val="F3EEE4"/>
                </a:solidFill>
                <a:latin typeface="Cambria"/>
              </a:rPr>
              <a:t>Le plan de notre </a:t>
            </a:r>
            <a:r>
              <a:rPr sz="5888" b="0" i="1" spc="-150">
                <a:solidFill>
                  <a:srgbClr val="F3EEE4"/>
                </a:solidFill>
                <a:latin typeface="Cambria"/>
              </a:rPr>
              <a:t>masterclass</a:t>
            </a:r>
          </a:p>
        </p:txBody>
      </p:sp>
      <p:cxnSp>
        <p:nvCxnSpPr>
          <p:cNvPr id="5" name="Connector 4"/>
          <p:cNvCxnSpPr/>
          <p:nvPr/>
        </p:nvCxnSpPr>
        <p:spPr>
          <a:xfrm>
            <a:off x="812800" y="2870200"/>
            <a:ext cx="6223000" cy="0"/>
          </a:xfrm>
          <a:prstGeom prst="line">
            <a:avLst/>
          </a:prstGeom>
          <a:ln w="9525">
            <a:solidFill>
              <a:srgbClr val="424E49"/>
            </a:solidFill>
          </a:ln>
          <a:effectLst/>
        </p:spPr>
      </p:cxnSp>
      <p:sp>
        <p:nvSpPr>
          <p:cNvPr id="6" name="TextBox 5"/>
          <p:cNvSpPr txBox="1"/>
          <p:nvPr/>
        </p:nvSpPr>
        <p:spPr>
          <a:xfrm>
            <a:off x="812800" y="3009900"/>
            <a:ext cx="6223000" cy="363220"/>
          </a:xfrm>
          <a:prstGeom prst="rect">
            <a:avLst/>
          </a:prstGeom>
          <a:noFill/>
        </p:spPr>
        <p:txBody>
          <a:bodyPr wrap="square" lIns="0" tIns="0" rIns="0" bIns="0" anchor="t">
            <a:spAutoFit/>
          </a:bodyPr>
          <a:lstStyle/>
          <a:p>
            <a:pPr algn="l">
              <a:lnSpc>
                <a:spcPts val="2860"/>
              </a:lnSpc>
              <a:tabLst>
                <a:tab pos="609600" algn="l"/>
              </a:tabLst>
            </a:pPr>
            <a:r>
              <a:rPr sz="1200" b="1" i="0" spc="100">
                <a:solidFill>
                  <a:srgbClr val="F0703F"/>
                </a:solidFill>
                <a:latin typeface="Calibri"/>
              </a:rPr>
              <a:t>01</a:t>
            </a:r>
            <a:r>
              <a:rPr sz="2600"/>
              <a:t>	</a:t>
            </a:r>
            <a:r>
              <a:rPr sz="2392" b="0" i="0">
                <a:solidFill>
                  <a:srgbClr val="F3EEE4"/>
                </a:solidFill>
                <a:latin typeface="Cambria"/>
              </a:rPr>
              <a:t>Découvrir l’intelligence artificielle</a:t>
            </a:r>
          </a:p>
        </p:txBody>
      </p:sp>
      <p:cxnSp>
        <p:nvCxnSpPr>
          <p:cNvPr id="7" name="Connector 6"/>
          <p:cNvCxnSpPr/>
          <p:nvPr/>
        </p:nvCxnSpPr>
        <p:spPr>
          <a:xfrm>
            <a:off x="812800" y="3479800"/>
            <a:ext cx="6223000" cy="0"/>
          </a:xfrm>
          <a:prstGeom prst="line">
            <a:avLst/>
          </a:prstGeom>
          <a:ln w="9525">
            <a:solidFill>
              <a:srgbClr val="424E49"/>
            </a:solidFill>
          </a:ln>
          <a:effectLst/>
        </p:spPr>
      </p:cxnSp>
      <p:sp>
        <p:nvSpPr>
          <p:cNvPr id="8" name="TextBox 7"/>
          <p:cNvSpPr txBox="1"/>
          <p:nvPr/>
        </p:nvSpPr>
        <p:spPr>
          <a:xfrm>
            <a:off x="812800" y="3619500"/>
            <a:ext cx="6223000" cy="363220"/>
          </a:xfrm>
          <a:prstGeom prst="rect">
            <a:avLst/>
          </a:prstGeom>
          <a:noFill/>
        </p:spPr>
        <p:txBody>
          <a:bodyPr wrap="square" lIns="0" tIns="0" rIns="0" bIns="0" anchor="t">
            <a:spAutoFit/>
          </a:bodyPr>
          <a:lstStyle/>
          <a:p>
            <a:pPr algn="l">
              <a:lnSpc>
                <a:spcPts val="2860"/>
              </a:lnSpc>
              <a:tabLst>
                <a:tab pos="609600" algn="l"/>
              </a:tabLst>
            </a:pPr>
            <a:r>
              <a:rPr sz="1200" b="1" i="0" spc="100">
                <a:solidFill>
                  <a:srgbClr val="F0703F"/>
                </a:solidFill>
                <a:latin typeface="Calibri"/>
              </a:rPr>
              <a:t>02</a:t>
            </a:r>
            <a:r>
              <a:rPr sz="2600"/>
              <a:t>	</a:t>
            </a:r>
            <a:r>
              <a:rPr sz="2392" b="0" i="0">
                <a:solidFill>
                  <a:srgbClr val="F3EEE4"/>
                </a:solidFill>
                <a:latin typeface="Cambria"/>
              </a:rPr>
              <a:t>Comprendre notre métabolisme</a:t>
            </a:r>
          </a:p>
        </p:txBody>
      </p:sp>
      <p:cxnSp>
        <p:nvCxnSpPr>
          <p:cNvPr id="9" name="Connector 8"/>
          <p:cNvCxnSpPr/>
          <p:nvPr/>
        </p:nvCxnSpPr>
        <p:spPr>
          <a:xfrm>
            <a:off x="812800" y="4089400"/>
            <a:ext cx="6223000" cy="0"/>
          </a:xfrm>
          <a:prstGeom prst="line">
            <a:avLst/>
          </a:prstGeom>
          <a:ln w="9525">
            <a:solidFill>
              <a:srgbClr val="424E49"/>
            </a:solidFill>
          </a:ln>
          <a:effectLst/>
        </p:spPr>
      </p:cxnSp>
      <p:sp>
        <p:nvSpPr>
          <p:cNvPr id="10" name="TextBox 9"/>
          <p:cNvSpPr txBox="1"/>
          <p:nvPr/>
        </p:nvSpPr>
        <p:spPr>
          <a:xfrm>
            <a:off x="812800" y="4229100"/>
            <a:ext cx="6223000" cy="363220"/>
          </a:xfrm>
          <a:prstGeom prst="rect">
            <a:avLst/>
          </a:prstGeom>
          <a:noFill/>
        </p:spPr>
        <p:txBody>
          <a:bodyPr wrap="square" lIns="0" tIns="0" rIns="0" bIns="0" anchor="t">
            <a:spAutoFit/>
          </a:bodyPr>
          <a:lstStyle/>
          <a:p>
            <a:pPr algn="l">
              <a:lnSpc>
                <a:spcPts val="2860"/>
              </a:lnSpc>
              <a:tabLst>
                <a:tab pos="609600" algn="l"/>
              </a:tabLst>
            </a:pPr>
            <a:r>
              <a:rPr sz="1200" b="1" i="0" spc="100">
                <a:solidFill>
                  <a:srgbClr val="F0703F"/>
                </a:solidFill>
                <a:latin typeface="Calibri"/>
              </a:rPr>
              <a:t>03</a:t>
            </a:r>
            <a:r>
              <a:rPr sz="2600"/>
              <a:t>	</a:t>
            </a:r>
            <a:r>
              <a:rPr sz="2392" b="0" i="0">
                <a:solidFill>
                  <a:srgbClr val="F3EEE4"/>
                </a:solidFill>
                <a:latin typeface="Cambria"/>
              </a:rPr>
              <a:t>Explorer les travaux que je mène</a:t>
            </a:r>
          </a:p>
        </p:txBody>
      </p:sp>
      <p:cxnSp>
        <p:nvCxnSpPr>
          <p:cNvPr id="11" name="Connector 10"/>
          <p:cNvCxnSpPr/>
          <p:nvPr/>
        </p:nvCxnSpPr>
        <p:spPr>
          <a:xfrm>
            <a:off x="812800" y="4699000"/>
            <a:ext cx="6223000" cy="0"/>
          </a:xfrm>
          <a:prstGeom prst="line">
            <a:avLst/>
          </a:prstGeom>
          <a:ln w="9525">
            <a:solidFill>
              <a:srgbClr val="424E49"/>
            </a:solidFill>
          </a:ln>
          <a:effectLst/>
        </p:spPr>
      </p:cxnSp>
      <p:sp>
        <p:nvSpPr>
          <p:cNvPr id="12" name="TextBox 11"/>
          <p:cNvSpPr txBox="1"/>
          <p:nvPr/>
        </p:nvSpPr>
        <p:spPr>
          <a:xfrm>
            <a:off x="812800" y="4838700"/>
            <a:ext cx="6223000" cy="363220"/>
          </a:xfrm>
          <a:prstGeom prst="rect">
            <a:avLst/>
          </a:prstGeom>
          <a:noFill/>
        </p:spPr>
        <p:txBody>
          <a:bodyPr wrap="square" lIns="0" tIns="0" rIns="0" bIns="0" anchor="t">
            <a:spAutoFit/>
          </a:bodyPr>
          <a:lstStyle/>
          <a:p>
            <a:pPr algn="l">
              <a:lnSpc>
                <a:spcPts val="2860"/>
              </a:lnSpc>
              <a:tabLst>
                <a:tab pos="609600" algn="l"/>
              </a:tabLst>
            </a:pPr>
            <a:r>
              <a:rPr sz="1200" b="1" i="0" spc="100">
                <a:solidFill>
                  <a:srgbClr val="F0703F"/>
                </a:solidFill>
                <a:latin typeface="Calibri"/>
              </a:rPr>
              <a:t>04</a:t>
            </a:r>
            <a:r>
              <a:rPr sz="2600"/>
              <a:t>	</a:t>
            </a:r>
            <a:r>
              <a:rPr sz="2392" b="0" i="0">
                <a:solidFill>
                  <a:srgbClr val="F3EEE4"/>
                </a:solidFill>
                <a:latin typeface="Cambria"/>
              </a:rPr>
              <a:t>Imaginer une prévention personnalisée</a:t>
            </a:r>
          </a:p>
        </p:txBody>
      </p:sp>
      <p:cxnSp>
        <p:nvCxnSpPr>
          <p:cNvPr id="13" name="Connector 12"/>
          <p:cNvCxnSpPr/>
          <p:nvPr/>
        </p:nvCxnSpPr>
        <p:spPr>
          <a:xfrm>
            <a:off x="812800" y="5308600"/>
            <a:ext cx="6223000" cy="0"/>
          </a:xfrm>
          <a:prstGeom prst="line">
            <a:avLst/>
          </a:prstGeom>
          <a:ln w="9525">
            <a:solidFill>
              <a:srgbClr val="424E49"/>
            </a:solidFill>
          </a:ln>
          <a:effectLst/>
        </p:spPr>
      </p:cxnSp>
      <p:sp>
        <p:nvSpPr>
          <p:cNvPr id="14" name="TextBox 13"/>
          <p:cNvSpPr txBox="1"/>
          <p:nvPr/>
        </p:nvSpPr>
        <p:spPr>
          <a:xfrm>
            <a:off x="812800" y="5448300"/>
            <a:ext cx="6223000" cy="363220"/>
          </a:xfrm>
          <a:prstGeom prst="rect">
            <a:avLst/>
          </a:prstGeom>
          <a:noFill/>
        </p:spPr>
        <p:txBody>
          <a:bodyPr wrap="square" lIns="0" tIns="0" rIns="0" bIns="0" anchor="t">
            <a:spAutoFit/>
          </a:bodyPr>
          <a:lstStyle/>
          <a:p>
            <a:pPr algn="l">
              <a:lnSpc>
                <a:spcPts val="2860"/>
              </a:lnSpc>
              <a:tabLst>
                <a:tab pos="609600" algn="l"/>
              </a:tabLst>
            </a:pPr>
            <a:r>
              <a:rPr sz="1200" b="1" i="0" spc="100">
                <a:solidFill>
                  <a:srgbClr val="F0703F"/>
                </a:solidFill>
                <a:latin typeface="Calibri"/>
              </a:rPr>
              <a:t>05</a:t>
            </a:r>
            <a:r>
              <a:rPr sz="2600"/>
              <a:t>	</a:t>
            </a:r>
            <a:r>
              <a:rPr sz="2392" b="0" i="0">
                <a:solidFill>
                  <a:srgbClr val="F3EEE4"/>
                </a:solidFill>
                <a:latin typeface="Cambria"/>
              </a:rPr>
              <a:t>Construire cette ambition avec l’Algérie</a:t>
            </a:r>
          </a:p>
        </p:txBody>
      </p:sp>
      <p:sp>
        <p:nvSpPr>
          <p:cNvPr id="15" name="TextBox 14"/>
          <p:cNvSpPr txBox="1"/>
          <p:nvPr/>
        </p:nvSpPr>
        <p:spPr>
          <a:xfrm>
            <a:off x="10109200" y="6268720"/>
            <a:ext cx="1270000" cy="182879"/>
          </a:xfrm>
          <a:prstGeom prst="rect">
            <a:avLst/>
          </a:prstGeom>
          <a:noFill/>
        </p:spPr>
        <p:txBody>
          <a:bodyPr wrap="square" lIns="0" tIns="0" rIns="0" bIns="0" anchor="t">
            <a:spAutoFit/>
          </a:bodyPr>
          <a:lstStyle/>
          <a:p>
            <a:pPr algn="r">
              <a:lnSpc>
                <a:spcPts val="1439"/>
              </a:lnSpc>
            </a:pPr>
            <a:r>
              <a:rPr sz="1200" b="0" i="0">
                <a:solidFill>
                  <a:srgbClr val="9DB0A7"/>
                </a:solidFill>
                <a:latin typeface="Calibri"/>
              </a:rPr>
              <a:t>02 / 43</a:t>
            </a:r>
          </a:p>
        </p:txBody>
      </p:sp>
    </p:spTree>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par>
                                <p:cTn id="7" presetID="42" presetClass="entr" presetSubtype="1" fill="hold" nodeType="withEffect">
                                  <p:stCondLst>
                                    <p:cond delay="300"/>
                                  </p:stCondLst>
                                  <p:childTnLst>
                                    <p:set>
                                      <p:cBhvr>
                                        <p:cTn id="8" dur="1" fill="hold">
                                          <p:stCondLst>
                                            <p:cond delay="0"/>
                                          </p:stCondLst>
                                        </p:cTn>
                                        <p:tgtEl>
                                          <p:spTgt spid="4"/>
                                        </p:tgtEl>
                                        <p:attrNameLst>
                                          <p:attrName>style.visibility</p:attrName>
                                        </p:attrNameLst>
                                      </p:cBhvr>
                                      <p:to>
                                        <p:strVal val="visible"/>
                                      </p:to>
                                    </p:set>
                                    <p:anim calcmode="lin" valueType="num">
                                      <p:cBhvr>
                                        <p:cTn id="9" dur="700" fill="hold"/>
                                        <p:tgtEl>
                                          <p:spTgt spid="4"/>
                                        </p:tgtEl>
                                        <p:attrNameLst>
                                          <p:attrName>ppt_y</p:attrName>
                                        </p:attrNameLst>
                                      </p:cBhvr>
                                      <p:tavLst>
                                        <p:tav tm="0">
                                          <p:val>
                                            <p:strVal val="#ppt_y+.08"/>
                                          </p:val>
                                        </p:tav>
                                        <p:tav tm="100000">
                                          <p:val>
                                            <p:strVal val="#ppt_y"/>
                                          </p:val>
                                        </p:tav>
                                      </p:tavLst>
                                    </p:anim>
                                    <p:animEffect transition="in" filter="fade">
                                      <p:cBhvr>
                                        <p:cTn id="10" dur="700"/>
                                        <p:tgtEl>
                                          <p:spTgt spid="4"/>
                                        </p:tgtEl>
                                      </p:cBhvr>
                                    </p:animEffect>
                                  </p:childTnLst>
                                </p:cTn>
                              </p:par>
                              <p:par>
                                <p:cTn id="11" presetID="42" presetClass="entr" presetSubtype="1" fill="hold" nodeType="withEffect">
                                  <p:stCondLst>
                                    <p:cond delay="950"/>
                                  </p:stCondLst>
                                  <p:childTnLst>
                                    <p:set>
                                      <p:cBhvr>
                                        <p:cTn id="12" dur="1" fill="hold">
                                          <p:stCondLst>
                                            <p:cond delay="0"/>
                                          </p:stCondLst>
                                        </p:cTn>
                                        <p:tgtEl>
                                          <p:spTgt spid="5"/>
                                        </p:tgtEl>
                                        <p:attrNameLst>
                                          <p:attrName>style.visibility</p:attrName>
                                        </p:attrNameLst>
                                      </p:cBhvr>
                                      <p:to>
                                        <p:strVal val="visible"/>
                                      </p:to>
                                    </p:set>
                                    <p:anim calcmode="lin" valueType="num">
                                      <p:cBhvr>
                                        <p:cTn id="13" dur="700" fill="hold"/>
                                        <p:tgtEl>
                                          <p:spTgt spid="5"/>
                                        </p:tgtEl>
                                        <p:attrNameLst>
                                          <p:attrName>ppt_y</p:attrName>
                                        </p:attrNameLst>
                                      </p:cBhvr>
                                      <p:tavLst>
                                        <p:tav tm="0">
                                          <p:val>
                                            <p:strVal val="#ppt_y+.08"/>
                                          </p:val>
                                        </p:tav>
                                        <p:tav tm="100000">
                                          <p:val>
                                            <p:strVal val="#ppt_y"/>
                                          </p:val>
                                        </p:tav>
                                      </p:tavLst>
                                    </p:anim>
                                    <p:animEffect transition="in" filter="fade">
                                      <p:cBhvr>
                                        <p:cTn id="14" dur="700"/>
                                        <p:tgtEl>
                                          <p:spTgt spid="5"/>
                                        </p:tgtEl>
                                      </p:cBhvr>
                                    </p:animEffect>
                                  </p:childTnLst>
                                </p:cTn>
                              </p:par>
                              <p:par>
                                <p:cTn id="15" presetID="42" presetClass="entr" presetSubtype="1" fill="hold" nodeType="withEffect">
                                  <p:stCondLst>
                                    <p:cond delay="950"/>
                                  </p:stCondLst>
                                  <p:childTnLst>
                                    <p:set>
                                      <p:cBhvr>
                                        <p:cTn id="16" dur="1" fill="hold">
                                          <p:stCondLst>
                                            <p:cond delay="0"/>
                                          </p:stCondLst>
                                        </p:cTn>
                                        <p:tgtEl>
                                          <p:spTgt spid="6"/>
                                        </p:tgtEl>
                                        <p:attrNameLst>
                                          <p:attrName>style.visibility</p:attrName>
                                        </p:attrNameLst>
                                      </p:cBhvr>
                                      <p:to>
                                        <p:strVal val="visible"/>
                                      </p:to>
                                    </p:set>
                                    <p:anim calcmode="lin" valueType="num">
                                      <p:cBhvr>
                                        <p:cTn id="17" dur="700" fill="hold"/>
                                        <p:tgtEl>
                                          <p:spTgt spid="6"/>
                                        </p:tgtEl>
                                        <p:attrNameLst>
                                          <p:attrName>ppt_y</p:attrName>
                                        </p:attrNameLst>
                                      </p:cBhvr>
                                      <p:tavLst>
                                        <p:tav tm="0">
                                          <p:val>
                                            <p:strVal val="#ppt_y+.08"/>
                                          </p:val>
                                        </p:tav>
                                        <p:tav tm="100000">
                                          <p:val>
                                            <p:strVal val="#ppt_y"/>
                                          </p:val>
                                        </p:tav>
                                      </p:tavLst>
                                    </p:anim>
                                    <p:animEffect transition="in" filter="fade">
                                      <p:cBhvr>
                                        <p:cTn id="18" dur="700"/>
                                        <p:tgtEl>
                                          <p:spTgt spid="6"/>
                                        </p:tgtEl>
                                      </p:cBhvr>
                                    </p:animEffect>
                                  </p:childTnLst>
                                </p:cTn>
                              </p:par>
                              <p:par>
                                <p:cTn id="19" presetID="42" presetClass="entr" presetSubtype="1" fill="hold" nodeType="withEffect">
                                  <p:stCondLst>
                                    <p:cond delay="1600"/>
                                  </p:stCondLst>
                                  <p:childTnLst>
                                    <p:set>
                                      <p:cBhvr>
                                        <p:cTn id="20" dur="1" fill="hold">
                                          <p:stCondLst>
                                            <p:cond delay="0"/>
                                          </p:stCondLst>
                                        </p:cTn>
                                        <p:tgtEl>
                                          <p:spTgt spid="7"/>
                                        </p:tgtEl>
                                        <p:attrNameLst>
                                          <p:attrName>style.visibility</p:attrName>
                                        </p:attrNameLst>
                                      </p:cBhvr>
                                      <p:to>
                                        <p:strVal val="visible"/>
                                      </p:to>
                                    </p:set>
                                    <p:anim calcmode="lin" valueType="num">
                                      <p:cBhvr>
                                        <p:cTn id="21" dur="700" fill="hold"/>
                                        <p:tgtEl>
                                          <p:spTgt spid="7"/>
                                        </p:tgtEl>
                                        <p:attrNameLst>
                                          <p:attrName>ppt_y</p:attrName>
                                        </p:attrNameLst>
                                      </p:cBhvr>
                                      <p:tavLst>
                                        <p:tav tm="0">
                                          <p:val>
                                            <p:strVal val="#ppt_y+.08"/>
                                          </p:val>
                                        </p:tav>
                                        <p:tav tm="100000">
                                          <p:val>
                                            <p:strVal val="#ppt_y"/>
                                          </p:val>
                                        </p:tav>
                                      </p:tavLst>
                                    </p:anim>
                                    <p:animEffect transition="in" filter="fade">
                                      <p:cBhvr>
                                        <p:cTn id="22" dur="700"/>
                                        <p:tgtEl>
                                          <p:spTgt spid="7"/>
                                        </p:tgtEl>
                                      </p:cBhvr>
                                    </p:animEffect>
                                  </p:childTnLst>
                                </p:cTn>
                              </p:par>
                              <p:par>
                                <p:cTn id="23" presetID="42" presetClass="entr" presetSubtype="1" fill="hold" nodeType="withEffect">
                                  <p:stCondLst>
                                    <p:cond delay="1600"/>
                                  </p:stCondLst>
                                  <p:childTnLst>
                                    <p:set>
                                      <p:cBhvr>
                                        <p:cTn id="24" dur="1" fill="hold">
                                          <p:stCondLst>
                                            <p:cond delay="0"/>
                                          </p:stCondLst>
                                        </p:cTn>
                                        <p:tgtEl>
                                          <p:spTgt spid="8"/>
                                        </p:tgtEl>
                                        <p:attrNameLst>
                                          <p:attrName>style.visibility</p:attrName>
                                        </p:attrNameLst>
                                      </p:cBhvr>
                                      <p:to>
                                        <p:strVal val="visible"/>
                                      </p:to>
                                    </p:set>
                                    <p:anim calcmode="lin" valueType="num">
                                      <p:cBhvr>
                                        <p:cTn id="25" dur="700" fill="hold"/>
                                        <p:tgtEl>
                                          <p:spTgt spid="8"/>
                                        </p:tgtEl>
                                        <p:attrNameLst>
                                          <p:attrName>ppt_y</p:attrName>
                                        </p:attrNameLst>
                                      </p:cBhvr>
                                      <p:tavLst>
                                        <p:tav tm="0">
                                          <p:val>
                                            <p:strVal val="#ppt_y+.08"/>
                                          </p:val>
                                        </p:tav>
                                        <p:tav tm="100000">
                                          <p:val>
                                            <p:strVal val="#ppt_y"/>
                                          </p:val>
                                        </p:tav>
                                      </p:tavLst>
                                    </p:anim>
                                    <p:animEffect transition="in" filter="fade">
                                      <p:cBhvr>
                                        <p:cTn id="26" dur="700"/>
                                        <p:tgtEl>
                                          <p:spTgt spid="8"/>
                                        </p:tgtEl>
                                      </p:cBhvr>
                                    </p:animEffect>
                                  </p:childTnLst>
                                </p:cTn>
                              </p:par>
                              <p:par>
                                <p:cTn id="27" presetID="42" presetClass="entr" presetSubtype="1" fill="hold" nodeType="withEffect">
                                  <p:stCondLst>
                                    <p:cond delay="2250"/>
                                  </p:stCondLst>
                                  <p:childTnLst>
                                    <p:set>
                                      <p:cBhvr>
                                        <p:cTn id="28" dur="1" fill="hold">
                                          <p:stCondLst>
                                            <p:cond delay="0"/>
                                          </p:stCondLst>
                                        </p:cTn>
                                        <p:tgtEl>
                                          <p:spTgt spid="9"/>
                                        </p:tgtEl>
                                        <p:attrNameLst>
                                          <p:attrName>style.visibility</p:attrName>
                                        </p:attrNameLst>
                                      </p:cBhvr>
                                      <p:to>
                                        <p:strVal val="visible"/>
                                      </p:to>
                                    </p:set>
                                    <p:anim calcmode="lin" valueType="num">
                                      <p:cBhvr>
                                        <p:cTn id="29" dur="700" fill="hold"/>
                                        <p:tgtEl>
                                          <p:spTgt spid="9"/>
                                        </p:tgtEl>
                                        <p:attrNameLst>
                                          <p:attrName>ppt_y</p:attrName>
                                        </p:attrNameLst>
                                      </p:cBhvr>
                                      <p:tavLst>
                                        <p:tav tm="0">
                                          <p:val>
                                            <p:strVal val="#ppt_y+.08"/>
                                          </p:val>
                                        </p:tav>
                                        <p:tav tm="100000">
                                          <p:val>
                                            <p:strVal val="#ppt_y"/>
                                          </p:val>
                                        </p:tav>
                                      </p:tavLst>
                                    </p:anim>
                                    <p:animEffect transition="in" filter="fade">
                                      <p:cBhvr>
                                        <p:cTn id="30" dur="700"/>
                                        <p:tgtEl>
                                          <p:spTgt spid="9"/>
                                        </p:tgtEl>
                                      </p:cBhvr>
                                    </p:animEffect>
                                  </p:childTnLst>
                                </p:cTn>
                              </p:par>
                              <p:par>
                                <p:cTn id="31" presetID="42" presetClass="entr" presetSubtype="1" fill="hold" nodeType="withEffect">
                                  <p:stCondLst>
                                    <p:cond delay="2250"/>
                                  </p:stCondLst>
                                  <p:childTnLst>
                                    <p:set>
                                      <p:cBhvr>
                                        <p:cTn id="32" dur="1" fill="hold">
                                          <p:stCondLst>
                                            <p:cond delay="0"/>
                                          </p:stCondLst>
                                        </p:cTn>
                                        <p:tgtEl>
                                          <p:spTgt spid="10"/>
                                        </p:tgtEl>
                                        <p:attrNameLst>
                                          <p:attrName>style.visibility</p:attrName>
                                        </p:attrNameLst>
                                      </p:cBhvr>
                                      <p:to>
                                        <p:strVal val="visible"/>
                                      </p:to>
                                    </p:set>
                                    <p:anim calcmode="lin" valueType="num">
                                      <p:cBhvr>
                                        <p:cTn id="33" dur="700" fill="hold"/>
                                        <p:tgtEl>
                                          <p:spTgt spid="10"/>
                                        </p:tgtEl>
                                        <p:attrNameLst>
                                          <p:attrName>ppt_y</p:attrName>
                                        </p:attrNameLst>
                                      </p:cBhvr>
                                      <p:tavLst>
                                        <p:tav tm="0">
                                          <p:val>
                                            <p:strVal val="#ppt_y+.08"/>
                                          </p:val>
                                        </p:tav>
                                        <p:tav tm="100000">
                                          <p:val>
                                            <p:strVal val="#ppt_y"/>
                                          </p:val>
                                        </p:tav>
                                      </p:tavLst>
                                    </p:anim>
                                    <p:animEffect transition="in" filter="fade">
                                      <p:cBhvr>
                                        <p:cTn id="34" dur="700"/>
                                        <p:tgtEl>
                                          <p:spTgt spid="10"/>
                                        </p:tgtEl>
                                      </p:cBhvr>
                                    </p:animEffect>
                                  </p:childTnLst>
                                </p:cTn>
                              </p:par>
                              <p:par>
                                <p:cTn id="35" presetID="42" presetClass="entr" presetSubtype="1" fill="hold" nodeType="withEffect">
                                  <p:stCondLst>
                                    <p:cond delay="2900"/>
                                  </p:stCondLst>
                                  <p:childTnLst>
                                    <p:set>
                                      <p:cBhvr>
                                        <p:cTn id="36" dur="1" fill="hold">
                                          <p:stCondLst>
                                            <p:cond delay="0"/>
                                          </p:stCondLst>
                                        </p:cTn>
                                        <p:tgtEl>
                                          <p:spTgt spid="11"/>
                                        </p:tgtEl>
                                        <p:attrNameLst>
                                          <p:attrName>style.visibility</p:attrName>
                                        </p:attrNameLst>
                                      </p:cBhvr>
                                      <p:to>
                                        <p:strVal val="visible"/>
                                      </p:to>
                                    </p:set>
                                    <p:anim calcmode="lin" valueType="num">
                                      <p:cBhvr>
                                        <p:cTn id="37" dur="700" fill="hold"/>
                                        <p:tgtEl>
                                          <p:spTgt spid="11"/>
                                        </p:tgtEl>
                                        <p:attrNameLst>
                                          <p:attrName>ppt_y</p:attrName>
                                        </p:attrNameLst>
                                      </p:cBhvr>
                                      <p:tavLst>
                                        <p:tav tm="0">
                                          <p:val>
                                            <p:strVal val="#ppt_y+.08"/>
                                          </p:val>
                                        </p:tav>
                                        <p:tav tm="100000">
                                          <p:val>
                                            <p:strVal val="#ppt_y"/>
                                          </p:val>
                                        </p:tav>
                                      </p:tavLst>
                                    </p:anim>
                                    <p:animEffect transition="in" filter="fade">
                                      <p:cBhvr>
                                        <p:cTn id="38" dur="700"/>
                                        <p:tgtEl>
                                          <p:spTgt spid="11"/>
                                        </p:tgtEl>
                                      </p:cBhvr>
                                    </p:animEffect>
                                  </p:childTnLst>
                                </p:cTn>
                              </p:par>
                              <p:par>
                                <p:cTn id="39" presetID="42" presetClass="entr" presetSubtype="1" fill="hold" nodeType="withEffect">
                                  <p:stCondLst>
                                    <p:cond delay="2900"/>
                                  </p:stCondLst>
                                  <p:childTnLst>
                                    <p:set>
                                      <p:cBhvr>
                                        <p:cTn id="40" dur="1" fill="hold">
                                          <p:stCondLst>
                                            <p:cond delay="0"/>
                                          </p:stCondLst>
                                        </p:cTn>
                                        <p:tgtEl>
                                          <p:spTgt spid="12"/>
                                        </p:tgtEl>
                                        <p:attrNameLst>
                                          <p:attrName>style.visibility</p:attrName>
                                        </p:attrNameLst>
                                      </p:cBhvr>
                                      <p:to>
                                        <p:strVal val="visible"/>
                                      </p:to>
                                    </p:set>
                                    <p:anim calcmode="lin" valueType="num">
                                      <p:cBhvr>
                                        <p:cTn id="41" dur="700" fill="hold"/>
                                        <p:tgtEl>
                                          <p:spTgt spid="12"/>
                                        </p:tgtEl>
                                        <p:attrNameLst>
                                          <p:attrName>ppt_y</p:attrName>
                                        </p:attrNameLst>
                                      </p:cBhvr>
                                      <p:tavLst>
                                        <p:tav tm="0">
                                          <p:val>
                                            <p:strVal val="#ppt_y+.08"/>
                                          </p:val>
                                        </p:tav>
                                        <p:tav tm="100000">
                                          <p:val>
                                            <p:strVal val="#ppt_y"/>
                                          </p:val>
                                        </p:tav>
                                      </p:tavLst>
                                    </p:anim>
                                    <p:animEffect transition="in" filter="fade">
                                      <p:cBhvr>
                                        <p:cTn id="42" dur="700"/>
                                        <p:tgtEl>
                                          <p:spTgt spid="12"/>
                                        </p:tgtEl>
                                      </p:cBhvr>
                                    </p:animEffect>
                                  </p:childTnLst>
                                </p:cTn>
                              </p:par>
                              <p:par>
                                <p:cTn id="43" presetID="42" presetClass="entr" presetSubtype="1" fill="hold" nodeType="withEffect">
                                  <p:stCondLst>
                                    <p:cond delay="3550"/>
                                  </p:stCondLst>
                                  <p:childTnLst>
                                    <p:set>
                                      <p:cBhvr>
                                        <p:cTn id="44" dur="1" fill="hold">
                                          <p:stCondLst>
                                            <p:cond delay="0"/>
                                          </p:stCondLst>
                                        </p:cTn>
                                        <p:tgtEl>
                                          <p:spTgt spid="13"/>
                                        </p:tgtEl>
                                        <p:attrNameLst>
                                          <p:attrName>style.visibility</p:attrName>
                                        </p:attrNameLst>
                                      </p:cBhvr>
                                      <p:to>
                                        <p:strVal val="visible"/>
                                      </p:to>
                                    </p:set>
                                    <p:anim calcmode="lin" valueType="num">
                                      <p:cBhvr>
                                        <p:cTn id="45" dur="700" fill="hold"/>
                                        <p:tgtEl>
                                          <p:spTgt spid="13"/>
                                        </p:tgtEl>
                                        <p:attrNameLst>
                                          <p:attrName>ppt_y</p:attrName>
                                        </p:attrNameLst>
                                      </p:cBhvr>
                                      <p:tavLst>
                                        <p:tav tm="0">
                                          <p:val>
                                            <p:strVal val="#ppt_y+.08"/>
                                          </p:val>
                                        </p:tav>
                                        <p:tav tm="100000">
                                          <p:val>
                                            <p:strVal val="#ppt_y"/>
                                          </p:val>
                                        </p:tav>
                                      </p:tavLst>
                                    </p:anim>
                                    <p:animEffect transition="in" filter="fade">
                                      <p:cBhvr>
                                        <p:cTn id="46" dur="700"/>
                                        <p:tgtEl>
                                          <p:spTgt spid="13"/>
                                        </p:tgtEl>
                                      </p:cBhvr>
                                    </p:animEffect>
                                  </p:childTnLst>
                                </p:cTn>
                              </p:par>
                              <p:par>
                                <p:cTn id="47" presetID="42" presetClass="entr" presetSubtype="1" fill="hold" nodeType="withEffect">
                                  <p:stCondLst>
                                    <p:cond delay="3550"/>
                                  </p:stCondLst>
                                  <p:childTnLst>
                                    <p:set>
                                      <p:cBhvr>
                                        <p:cTn id="48" dur="1" fill="hold">
                                          <p:stCondLst>
                                            <p:cond delay="0"/>
                                          </p:stCondLst>
                                        </p:cTn>
                                        <p:tgtEl>
                                          <p:spTgt spid="14"/>
                                        </p:tgtEl>
                                        <p:attrNameLst>
                                          <p:attrName>style.visibility</p:attrName>
                                        </p:attrNameLst>
                                      </p:cBhvr>
                                      <p:to>
                                        <p:strVal val="visible"/>
                                      </p:to>
                                    </p:set>
                                    <p:anim calcmode="lin" valueType="num">
                                      <p:cBhvr>
                                        <p:cTn id="49" dur="700" fill="hold"/>
                                        <p:tgtEl>
                                          <p:spTgt spid="14"/>
                                        </p:tgtEl>
                                        <p:attrNameLst>
                                          <p:attrName>ppt_y</p:attrName>
                                        </p:attrNameLst>
                                      </p:cBhvr>
                                      <p:tavLst>
                                        <p:tav tm="0">
                                          <p:val>
                                            <p:strVal val="#ppt_y+.08"/>
                                          </p:val>
                                        </p:tav>
                                        <p:tav tm="100000">
                                          <p:val>
                                            <p:strVal val="#ppt_y"/>
                                          </p:val>
                                        </p:tav>
                                      </p:tavLst>
                                    </p:anim>
                                    <p:animEffect transition="in" filter="fade">
                                      <p:cBhvr>
                                        <p:cTn id="50" dur="7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0" showWhenStopped="0">
                <p:cTn id="51" repeatCount="indefinite" fill="hold" display="0">
                  <p:stCondLst>
                    <p:cond delay="indefinite"/>
                  </p:stCondLst>
                  <p:endCondLst>
                    <p:cond evt="onStopAudio" delay="0">
                      <p:tgtEl>
                        <p:sldTgt/>
                      </p:tgtEl>
                    </p:cond>
                  </p:endCondLst>
                </p:cTn>
                <p:tgtEl>
                  <p:spTgt spid="2"/>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3EEE4"/>
        </a:solidFill>
        <a:effectLst/>
      </p:bgPr>
    </p:bg>
    <p:spTree>
      <p:nvGrpSpPr>
        <p:cNvPr id="1" name=""/>
        <p:cNvGrpSpPr/>
        <p:nvPr/>
      </p:nvGrpSpPr>
      <p:grpSpPr>
        <a:xfrm>
          <a:off x="0" y="0"/>
          <a:ext cx="0" cy="0"/>
          <a:chOff x="0" y="0"/>
          <a:chExt cx="0" cy="0"/>
        </a:xfrm>
      </p:grpSpPr>
      <p:pic>
        <p:nvPicPr>
          <p:cNvPr id="2" name="s02.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
        <p:nvSpPr>
          <p:cNvPr id="3" name="TextBox 2"/>
          <p:cNvSpPr txBox="1"/>
          <p:nvPr/>
        </p:nvSpPr>
        <p:spPr>
          <a:xfrm>
            <a:off x="812800" y="660400"/>
            <a:ext cx="8255000" cy="182879"/>
          </a:xfrm>
          <a:prstGeom prst="rect">
            <a:avLst/>
          </a:prstGeom>
          <a:noFill/>
        </p:spPr>
        <p:txBody>
          <a:bodyPr wrap="square" lIns="0" tIns="0" rIns="0" bIns="0" anchor="t">
            <a:spAutoFit/>
          </a:bodyPr>
          <a:lstStyle/>
          <a:p>
            <a:pPr algn="l">
              <a:lnSpc>
                <a:spcPts val="1439"/>
              </a:lnSpc>
            </a:pPr>
            <a:r>
              <a:rPr sz="1200" b="1" i="0" spc="200">
                <a:solidFill>
                  <a:srgbClr val="B93A17"/>
                </a:solidFill>
                <a:latin typeface="Calibri"/>
              </a:rPr>
              <a:t>01 / DÉCOUVRIR L’INTELLIGENCE ARTIFICIELLE</a:t>
            </a:r>
          </a:p>
        </p:txBody>
      </p:sp>
      <p:sp>
        <p:nvSpPr>
          <p:cNvPr id="4" name="TextBox 3"/>
          <p:cNvSpPr txBox="1"/>
          <p:nvPr/>
        </p:nvSpPr>
        <p:spPr>
          <a:xfrm>
            <a:off x="812800" y="1041400"/>
            <a:ext cx="6985000" cy="686816"/>
          </a:xfrm>
          <a:prstGeom prst="rect">
            <a:avLst/>
          </a:prstGeom>
          <a:noFill/>
        </p:spPr>
        <p:txBody>
          <a:bodyPr wrap="square" lIns="0" tIns="0" rIns="0" bIns="0" anchor="t">
            <a:spAutoFit/>
          </a:bodyPr>
          <a:lstStyle/>
          <a:p>
            <a:pPr algn="l">
              <a:lnSpc>
                <a:spcPts val="5408"/>
              </a:lnSpc>
            </a:pPr>
            <a:r>
              <a:rPr sz="4784" b="0" i="0" spc="-100">
                <a:solidFill>
                  <a:srgbClr val="10211D"/>
                </a:solidFill>
                <a:latin typeface="Cambria"/>
              </a:rPr>
              <a:t>L’IA, tout simplement</a:t>
            </a:r>
          </a:p>
        </p:txBody>
      </p:sp>
      <p:sp>
        <p:nvSpPr>
          <p:cNvPr id="5" name="TextBox 4"/>
          <p:cNvSpPr txBox="1"/>
          <p:nvPr/>
        </p:nvSpPr>
        <p:spPr>
          <a:xfrm>
            <a:off x="812800" y="2984500"/>
            <a:ext cx="6667500" cy="455168"/>
          </a:xfrm>
          <a:prstGeom prst="rect">
            <a:avLst/>
          </a:prstGeom>
          <a:noFill/>
        </p:spPr>
        <p:txBody>
          <a:bodyPr wrap="square" lIns="0" tIns="0" rIns="0" bIns="0" anchor="t">
            <a:spAutoFit/>
          </a:bodyPr>
          <a:lstStyle/>
          <a:p>
            <a:pPr algn="l">
              <a:lnSpc>
                <a:spcPts val="3584"/>
              </a:lnSpc>
            </a:pPr>
            <a:r>
              <a:rPr sz="2560" b="0" i="0">
                <a:solidFill>
                  <a:srgbClr val="B93A17"/>
                </a:solidFill>
                <a:latin typeface="Cambria"/>
              </a:rPr>
              <a:t>Un programme qui apprend à partir d’exemples.</a:t>
            </a:r>
          </a:p>
        </p:txBody>
      </p:sp>
      <p:sp>
        <p:nvSpPr>
          <p:cNvPr id="6" name="TextBox 5"/>
          <p:cNvSpPr txBox="1"/>
          <p:nvPr/>
        </p:nvSpPr>
        <p:spPr>
          <a:xfrm>
            <a:off x="812800" y="4699000"/>
            <a:ext cx="6096000" cy="568960"/>
          </a:xfrm>
          <a:prstGeom prst="rect">
            <a:avLst/>
          </a:prstGeom>
          <a:noFill/>
        </p:spPr>
        <p:txBody>
          <a:bodyPr wrap="square" lIns="0" tIns="0" rIns="0" bIns="0" anchor="t">
            <a:spAutoFit/>
          </a:bodyPr>
          <a:lstStyle/>
          <a:p>
            <a:pPr algn="l">
              <a:lnSpc>
                <a:spcPts val="2240"/>
              </a:lnSpc>
            </a:pPr>
            <a:r>
              <a:rPr sz="1600" b="0" i="0">
                <a:solidFill>
                  <a:srgbClr val="4D5A55"/>
                </a:solidFill>
                <a:latin typeface="Calibri"/>
              </a:rPr>
              <a:t>Il repère des régularités pour reconnaître une image, faire une estimation ou produire un texte.</a:t>
            </a:r>
          </a:p>
        </p:txBody>
      </p:sp>
      <p:sp>
        <p:nvSpPr>
          <p:cNvPr id="7" name="TextBox 6"/>
          <p:cNvSpPr txBox="1"/>
          <p:nvPr/>
        </p:nvSpPr>
        <p:spPr>
          <a:xfrm>
            <a:off x="10109200" y="6268720"/>
            <a:ext cx="1270000" cy="182879"/>
          </a:xfrm>
          <a:prstGeom prst="rect">
            <a:avLst/>
          </a:prstGeom>
          <a:noFill/>
        </p:spPr>
        <p:txBody>
          <a:bodyPr wrap="square" lIns="0" tIns="0" rIns="0" bIns="0" anchor="t">
            <a:spAutoFit/>
          </a:bodyPr>
          <a:lstStyle/>
          <a:p>
            <a:pPr algn="r">
              <a:lnSpc>
                <a:spcPts val="1439"/>
              </a:lnSpc>
            </a:pPr>
            <a:r>
              <a:rPr sz="1200" b="0" i="0">
                <a:solidFill>
                  <a:srgbClr val="4D5A55"/>
                </a:solidFill>
                <a:latin typeface="Calibri"/>
              </a:rPr>
              <a:t>03 / 43</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par>
                                <p:cTn id="7" presetID="42" presetClass="entr" presetSubtype="1" fill="hold" nodeType="withEffect">
                                  <p:stCondLst>
                                    <p:cond delay="300"/>
                                  </p:stCondLst>
                                  <p:childTnLst>
                                    <p:set>
                                      <p:cBhvr>
                                        <p:cTn id="8" dur="1" fill="hold">
                                          <p:stCondLst>
                                            <p:cond delay="0"/>
                                          </p:stCondLst>
                                        </p:cTn>
                                        <p:tgtEl>
                                          <p:spTgt spid="4"/>
                                        </p:tgtEl>
                                        <p:attrNameLst>
                                          <p:attrName>style.visibility</p:attrName>
                                        </p:attrNameLst>
                                      </p:cBhvr>
                                      <p:to>
                                        <p:strVal val="visible"/>
                                      </p:to>
                                    </p:set>
                                    <p:anim calcmode="lin" valueType="num">
                                      <p:cBhvr>
                                        <p:cTn id="9" dur="700" fill="hold"/>
                                        <p:tgtEl>
                                          <p:spTgt spid="4"/>
                                        </p:tgtEl>
                                        <p:attrNameLst>
                                          <p:attrName>ppt_y</p:attrName>
                                        </p:attrNameLst>
                                      </p:cBhvr>
                                      <p:tavLst>
                                        <p:tav tm="0">
                                          <p:val>
                                            <p:strVal val="#ppt_y+.08"/>
                                          </p:val>
                                        </p:tav>
                                        <p:tav tm="100000">
                                          <p:val>
                                            <p:strVal val="#ppt_y"/>
                                          </p:val>
                                        </p:tav>
                                      </p:tavLst>
                                    </p:anim>
                                    <p:animEffect transition="in" filter="fade">
                                      <p:cBhvr>
                                        <p:cTn id="10" dur="700"/>
                                        <p:tgtEl>
                                          <p:spTgt spid="4"/>
                                        </p:tgtEl>
                                      </p:cBhvr>
                                    </p:animEffect>
                                  </p:childTnLst>
                                </p:cTn>
                              </p:par>
                              <p:par>
                                <p:cTn id="11" presetID="42" presetClass="entr" presetSubtype="1" fill="hold" nodeType="withEffect">
                                  <p:stCondLst>
                                    <p:cond delay="950"/>
                                  </p:stCondLst>
                                  <p:childTnLst>
                                    <p:set>
                                      <p:cBhvr>
                                        <p:cTn id="12" dur="1" fill="hold">
                                          <p:stCondLst>
                                            <p:cond delay="0"/>
                                          </p:stCondLst>
                                        </p:cTn>
                                        <p:tgtEl>
                                          <p:spTgt spid="5"/>
                                        </p:tgtEl>
                                        <p:attrNameLst>
                                          <p:attrName>style.visibility</p:attrName>
                                        </p:attrNameLst>
                                      </p:cBhvr>
                                      <p:to>
                                        <p:strVal val="visible"/>
                                      </p:to>
                                    </p:set>
                                    <p:anim calcmode="lin" valueType="num">
                                      <p:cBhvr>
                                        <p:cTn id="13" dur="700" fill="hold"/>
                                        <p:tgtEl>
                                          <p:spTgt spid="5"/>
                                        </p:tgtEl>
                                        <p:attrNameLst>
                                          <p:attrName>ppt_y</p:attrName>
                                        </p:attrNameLst>
                                      </p:cBhvr>
                                      <p:tavLst>
                                        <p:tav tm="0">
                                          <p:val>
                                            <p:strVal val="#ppt_y+.08"/>
                                          </p:val>
                                        </p:tav>
                                        <p:tav tm="100000">
                                          <p:val>
                                            <p:strVal val="#ppt_y"/>
                                          </p:val>
                                        </p:tav>
                                      </p:tavLst>
                                    </p:anim>
                                    <p:animEffect transition="in" filter="fade">
                                      <p:cBhvr>
                                        <p:cTn id="14" dur="700"/>
                                        <p:tgtEl>
                                          <p:spTgt spid="5"/>
                                        </p:tgtEl>
                                      </p:cBhvr>
                                    </p:animEffect>
                                  </p:childTnLst>
                                </p:cTn>
                              </p:par>
                              <p:par>
                                <p:cTn id="15" presetID="42" presetClass="entr" presetSubtype="1" fill="hold" nodeType="withEffect">
                                  <p:stCondLst>
                                    <p:cond delay="1600"/>
                                  </p:stCondLst>
                                  <p:childTnLst>
                                    <p:set>
                                      <p:cBhvr>
                                        <p:cTn id="16" dur="1" fill="hold">
                                          <p:stCondLst>
                                            <p:cond delay="0"/>
                                          </p:stCondLst>
                                        </p:cTn>
                                        <p:tgtEl>
                                          <p:spTgt spid="6"/>
                                        </p:tgtEl>
                                        <p:attrNameLst>
                                          <p:attrName>style.visibility</p:attrName>
                                        </p:attrNameLst>
                                      </p:cBhvr>
                                      <p:to>
                                        <p:strVal val="visible"/>
                                      </p:to>
                                    </p:set>
                                    <p:anim calcmode="lin" valueType="num">
                                      <p:cBhvr>
                                        <p:cTn id="17" dur="700" fill="hold"/>
                                        <p:tgtEl>
                                          <p:spTgt spid="6"/>
                                        </p:tgtEl>
                                        <p:attrNameLst>
                                          <p:attrName>ppt_y</p:attrName>
                                        </p:attrNameLst>
                                      </p:cBhvr>
                                      <p:tavLst>
                                        <p:tav tm="0">
                                          <p:val>
                                            <p:strVal val="#ppt_y+.08"/>
                                          </p:val>
                                        </p:tav>
                                        <p:tav tm="100000">
                                          <p:val>
                                            <p:strVal val="#ppt_y"/>
                                          </p:val>
                                        </p:tav>
                                      </p:tavLst>
                                    </p:anim>
                                    <p:animEffect transition="in" filter="fade">
                                      <p:cBhvr>
                                        <p:cTn id="18" dur="7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0" showWhenStopped="0">
                <p:cTn id="19" repeatCount="indefinite" fill="hold" display="0">
                  <p:stCondLst>
                    <p:cond delay="indefinite"/>
                  </p:stCondLst>
                  <p:endCondLst>
                    <p:cond evt="onStopAudio" delay="0">
                      <p:tgtEl>
                        <p:sldTgt/>
                      </p:tgtEl>
                    </p:cond>
                  </p:endCondLst>
                </p:cTn>
                <p:tgtEl>
                  <p:spTgt spid="2"/>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3EEE4"/>
        </a:solidFill>
        <a:effectLst/>
      </p:bgPr>
    </p:bg>
    <p:spTree>
      <p:nvGrpSpPr>
        <p:cNvPr id="1" name=""/>
        <p:cNvGrpSpPr/>
        <p:nvPr/>
      </p:nvGrpSpPr>
      <p:grpSpPr>
        <a:xfrm>
          <a:off x="0" y="0"/>
          <a:ext cx="0" cy="0"/>
          <a:chOff x="0" y="0"/>
          <a:chExt cx="0" cy="0"/>
        </a:xfrm>
      </p:grpSpPr>
      <p:sp>
        <p:nvSpPr>
          <p:cNvPr id="2" name="TextBox 1"/>
          <p:cNvSpPr txBox="1"/>
          <p:nvPr/>
        </p:nvSpPr>
        <p:spPr>
          <a:xfrm>
            <a:off x="812800" y="660400"/>
            <a:ext cx="8255000" cy="182879"/>
          </a:xfrm>
          <a:prstGeom prst="rect">
            <a:avLst/>
          </a:prstGeom>
          <a:noFill/>
        </p:spPr>
        <p:txBody>
          <a:bodyPr wrap="square" lIns="0" tIns="0" rIns="0" bIns="0" anchor="t">
            <a:spAutoFit/>
          </a:bodyPr>
          <a:lstStyle/>
          <a:p>
            <a:pPr algn="l">
              <a:lnSpc>
                <a:spcPts val="1439"/>
              </a:lnSpc>
            </a:pPr>
            <a:r>
              <a:rPr sz="1200" b="1" i="0" spc="200">
                <a:solidFill>
                  <a:srgbClr val="B93A17"/>
                </a:solidFill>
                <a:latin typeface="Calibri"/>
              </a:rPr>
              <a:t>01 / DÉCOUVRIR L’INTELLIGENCE ARTIFICIELLE</a:t>
            </a:r>
          </a:p>
        </p:txBody>
      </p:sp>
      <p:sp>
        <p:nvSpPr>
          <p:cNvPr id="3" name="TextBox 2"/>
          <p:cNvSpPr txBox="1"/>
          <p:nvPr/>
        </p:nvSpPr>
        <p:spPr>
          <a:xfrm>
            <a:off x="812800" y="1041400"/>
            <a:ext cx="9525000" cy="1373632"/>
          </a:xfrm>
          <a:prstGeom prst="rect">
            <a:avLst/>
          </a:prstGeom>
          <a:noFill/>
        </p:spPr>
        <p:txBody>
          <a:bodyPr wrap="square" lIns="0" tIns="0" rIns="0" bIns="0" anchor="t">
            <a:spAutoFit/>
          </a:bodyPr>
          <a:lstStyle/>
          <a:p>
            <a:pPr algn="l">
              <a:lnSpc>
                <a:spcPts val="5408"/>
              </a:lnSpc>
            </a:pPr>
            <a:r>
              <a:rPr sz="4784" b="0" i="0" spc="-100">
                <a:solidFill>
                  <a:srgbClr val="10211D"/>
                </a:solidFill>
                <a:latin typeface="Cambria"/>
              </a:rPr>
              <a:t>Comment apprend-on à reconnaître un chat ?</a:t>
            </a:r>
          </a:p>
        </p:txBody>
      </p:sp>
      <p:cxnSp>
        <p:nvCxnSpPr>
          <p:cNvPr id="4" name="Connector 3"/>
          <p:cNvCxnSpPr/>
          <p:nvPr/>
        </p:nvCxnSpPr>
        <p:spPr>
          <a:xfrm>
            <a:off x="812800" y="3175000"/>
            <a:ext cx="3048000" cy="0"/>
          </a:xfrm>
          <a:prstGeom prst="line">
            <a:avLst/>
          </a:prstGeom>
          <a:ln w="9525">
            <a:solidFill>
              <a:srgbClr val="B3B5AC"/>
            </a:solidFill>
          </a:ln>
          <a:effectLst/>
        </p:spPr>
      </p:cxnSp>
      <p:sp>
        <p:nvSpPr>
          <p:cNvPr id="5" name="TextBox 4"/>
          <p:cNvSpPr txBox="1"/>
          <p:nvPr/>
        </p:nvSpPr>
        <p:spPr>
          <a:xfrm>
            <a:off x="812800" y="3378200"/>
            <a:ext cx="3048000" cy="1456689"/>
          </a:xfrm>
          <a:prstGeom prst="rect">
            <a:avLst/>
          </a:prstGeom>
          <a:noFill/>
        </p:spPr>
        <p:txBody>
          <a:bodyPr wrap="square" lIns="0" tIns="0" rIns="0" bIns="0" anchor="t">
            <a:spAutoFit/>
          </a:bodyPr>
          <a:lstStyle/>
          <a:p>
            <a:pPr algn="l">
              <a:lnSpc>
                <a:spcPts val="1439"/>
              </a:lnSpc>
            </a:pPr>
            <a:r>
              <a:rPr sz="1200" b="1" i="0" spc="100">
                <a:solidFill>
                  <a:srgbClr val="B93A17"/>
                </a:solidFill>
                <a:latin typeface="Calibri"/>
              </a:rPr>
              <a:t>1</a:t>
            </a:r>
          </a:p>
          <a:p>
            <a:pPr algn="l">
              <a:lnSpc>
                <a:spcPts val="3150"/>
              </a:lnSpc>
              <a:spcBef>
                <a:spcPts val="1200"/>
              </a:spcBef>
            </a:pPr>
            <a:r>
              <a:rPr sz="2760" b="0" i="0">
                <a:solidFill>
                  <a:srgbClr val="10211D"/>
                </a:solidFill>
                <a:latin typeface="Cambria"/>
              </a:rPr>
              <a:t>Des exemples</a:t>
            </a:r>
          </a:p>
          <a:p>
            <a:pPr algn="l">
              <a:lnSpc>
                <a:spcPts val="2240"/>
              </a:lnSpc>
              <a:spcBef>
                <a:spcPts val="1200"/>
              </a:spcBef>
            </a:pPr>
            <a:r>
              <a:rPr sz="1600" b="0" i="0">
                <a:solidFill>
                  <a:srgbClr val="4D5A55"/>
                </a:solidFill>
                <a:latin typeface="Calibri"/>
              </a:rPr>
              <a:t>On montre des chats de formes et de couleurs différentes.</a:t>
            </a:r>
          </a:p>
        </p:txBody>
      </p:sp>
      <p:cxnSp>
        <p:nvCxnSpPr>
          <p:cNvPr id="6" name="Connector 5"/>
          <p:cNvCxnSpPr/>
          <p:nvPr/>
        </p:nvCxnSpPr>
        <p:spPr>
          <a:xfrm>
            <a:off x="4572000" y="3175000"/>
            <a:ext cx="3048000" cy="0"/>
          </a:xfrm>
          <a:prstGeom prst="line">
            <a:avLst/>
          </a:prstGeom>
          <a:ln w="9525">
            <a:solidFill>
              <a:srgbClr val="B3B5AC"/>
            </a:solidFill>
          </a:ln>
          <a:effectLst/>
        </p:spPr>
      </p:cxnSp>
      <p:sp>
        <p:nvSpPr>
          <p:cNvPr id="7" name="TextBox 6"/>
          <p:cNvSpPr txBox="1"/>
          <p:nvPr/>
        </p:nvSpPr>
        <p:spPr>
          <a:xfrm>
            <a:off x="4572000" y="3378200"/>
            <a:ext cx="3048000" cy="1456689"/>
          </a:xfrm>
          <a:prstGeom prst="rect">
            <a:avLst/>
          </a:prstGeom>
          <a:noFill/>
        </p:spPr>
        <p:txBody>
          <a:bodyPr wrap="square" lIns="0" tIns="0" rIns="0" bIns="0" anchor="t">
            <a:spAutoFit/>
          </a:bodyPr>
          <a:lstStyle/>
          <a:p>
            <a:pPr algn="l">
              <a:lnSpc>
                <a:spcPts val="1439"/>
              </a:lnSpc>
            </a:pPr>
            <a:r>
              <a:rPr sz="1200" b="1" i="0" spc="100">
                <a:solidFill>
                  <a:srgbClr val="B93A17"/>
                </a:solidFill>
                <a:latin typeface="Calibri"/>
              </a:rPr>
              <a:t>2</a:t>
            </a:r>
          </a:p>
          <a:p>
            <a:pPr algn="l">
              <a:lnSpc>
                <a:spcPts val="3150"/>
              </a:lnSpc>
              <a:spcBef>
                <a:spcPts val="1200"/>
              </a:spcBef>
            </a:pPr>
            <a:r>
              <a:rPr sz="2760" b="0" i="0">
                <a:solidFill>
                  <a:srgbClr val="10211D"/>
                </a:solidFill>
                <a:latin typeface="Cambria"/>
              </a:rPr>
              <a:t>Des points communs</a:t>
            </a:r>
          </a:p>
          <a:p>
            <a:pPr algn="l">
              <a:lnSpc>
                <a:spcPts val="2240"/>
              </a:lnSpc>
              <a:spcBef>
                <a:spcPts val="1200"/>
              </a:spcBef>
            </a:pPr>
            <a:r>
              <a:rPr sz="1600" b="0" i="0">
                <a:solidFill>
                  <a:srgbClr val="4D5A55"/>
                </a:solidFill>
                <a:latin typeface="Calibri"/>
              </a:rPr>
              <a:t>Le programme repère ce que ces images ont en commun.</a:t>
            </a:r>
          </a:p>
        </p:txBody>
      </p:sp>
      <p:cxnSp>
        <p:nvCxnSpPr>
          <p:cNvPr id="8" name="Connector 7"/>
          <p:cNvCxnSpPr/>
          <p:nvPr/>
        </p:nvCxnSpPr>
        <p:spPr>
          <a:xfrm>
            <a:off x="8331200" y="3175000"/>
            <a:ext cx="3048000" cy="0"/>
          </a:xfrm>
          <a:prstGeom prst="line">
            <a:avLst/>
          </a:prstGeom>
          <a:ln w="9525">
            <a:solidFill>
              <a:srgbClr val="B3B5AC"/>
            </a:solidFill>
          </a:ln>
          <a:effectLst/>
        </p:spPr>
      </p:cxnSp>
      <p:sp>
        <p:nvSpPr>
          <p:cNvPr id="9" name="TextBox 8"/>
          <p:cNvSpPr txBox="1"/>
          <p:nvPr/>
        </p:nvSpPr>
        <p:spPr>
          <a:xfrm>
            <a:off x="8331200" y="3378200"/>
            <a:ext cx="3048000" cy="1456689"/>
          </a:xfrm>
          <a:prstGeom prst="rect">
            <a:avLst/>
          </a:prstGeom>
          <a:noFill/>
        </p:spPr>
        <p:txBody>
          <a:bodyPr wrap="square" lIns="0" tIns="0" rIns="0" bIns="0" anchor="t">
            <a:spAutoFit/>
          </a:bodyPr>
          <a:lstStyle/>
          <a:p>
            <a:pPr algn="l">
              <a:lnSpc>
                <a:spcPts val="1439"/>
              </a:lnSpc>
            </a:pPr>
            <a:r>
              <a:rPr sz="1200" b="1" i="0" spc="100">
                <a:solidFill>
                  <a:srgbClr val="B93A17"/>
                </a:solidFill>
                <a:latin typeface="Calibri"/>
              </a:rPr>
              <a:t>3</a:t>
            </a:r>
          </a:p>
          <a:p>
            <a:pPr algn="l">
              <a:lnSpc>
                <a:spcPts val="3150"/>
              </a:lnSpc>
              <a:spcBef>
                <a:spcPts val="1200"/>
              </a:spcBef>
            </a:pPr>
            <a:r>
              <a:rPr sz="2760" b="0" i="0">
                <a:solidFill>
                  <a:srgbClr val="10211D"/>
                </a:solidFill>
                <a:latin typeface="Cambria"/>
              </a:rPr>
              <a:t>Une nouvelle image</a:t>
            </a:r>
          </a:p>
          <a:p>
            <a:pPr algn="l">
              <a:lnSpc>
                <a:spcPts val="2240"/>
              </a:lnSpc>
              <a:spcBef>
                <a:spcPts val="1200"/>
              </a:spcBef>
            </a:pPr>
            <a:r>
              <a:rPr sz="1600" b="0" i="0">
                <a:solidFill>
                  <a:srgbClr val="4D5A55"/>
                </a:solidFill>
                <a:latin typeface="Calibri"/>
              </a:rPr>
              <a:t>Il utilise ce qu’il a appris pour reconnaître un autre chat.</a:t>
            </a:r>
          </a:p>
        </p:txBody>
      </p:sp>
      <p:sp>
        <p:nvSpPr>
          <p:cNvPr id="10" name="TextBox 9"/>
          <p:cNvSpPr txBox="1"/>
          <p:nvPr/>
        </p:nvSpPr>
        <p:spPr>
          <a:xfrm>
            <a:off x="10109200" y="6268720"/>
            <a:ext cx="1270000" cy="182879"/>
          </a:xfrm>
          <a:prstGeom prst="rect">
            <a:avLst/>
          </a:prstGeom>
          <a:noFill/>
        </p:spPr>
        <p:txBody>
          <a:bodyPr wrap="square" lIns="0" tIns="0" rIns="0" bIns="0" anchor="t">
            <a:spAutoFit/>
          </a:bodyPr>
          <a:lstStyle/>
          <a:p>
            <a:pPr algn="r">
              <a:lnSpc>
                <a:spcPts val="1439"/>
              </a:lnSpc>
            </a:pPr>
            <a:r>
              <a:rPr sz="1200" b="0" i="0">
                <a:solidFill>
                  <a:srgbClr val="4D5A55"/>
                </a:solidFill>
                <a:latin typeface="Calibri"/>
              </a:rPr>
              <a:t>04 / 43</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1" fill="hold" nodeType="withEffect">
                                  <p:stCondLst>
                                    <p:cond delay="300"/>
                                  </p:stCondLst>
                                  <p:childTnLst>
                                    <p:set>
                                      <p:cBhvr>
                                        <p:cTn id="6" dur="1" fill="hold">
                                          <p:stCondLst>
                                            <p:cond delay="0"/>
                                          </p:stCondLst>
                                        </p:cTn>
                                        <p:tgtEl>
                                          <p:spTgt spid="3"/>
                                        </p:tgtEl>
                                        <p:attrNameLst>
                                          <p:attrName>style.visibility</p:attrName>
                                        </p:attrNameLst>
                                      </p:cBhvr>
                                      <p:to>
                                        <p:strVal val="visible"/>
                                      </p:to>
                                    </p:set>
                                    <p:anim calcmode="lin" valueType="num">
                                      <p:cBhvr>
                                        <p:cTn id="7" dur="700" fill="hold"/>
                                        <p:tgtEl>
                                          <p:spTgt spid="3"/>
                                        </p:tgtEl>
                                        <p:attrNameLst>
                                          <p:attrName>ppt_y</p:attrName>
                                        </p:attrNameLst>
                                      </p:cBhvr>
                                      <p:tavLst>
                                        <p:tav tm="0">
                                          <p:val>
                                            <p:strVal val="#ppt_y+.08"/>
                                          </p:val>
                                        </p:tav>
                                        <p:tav tm="100000">
                                          <p:val>
                                            <p:strVal val="#ppt_y"/>
                                          </p:val>
                                        </p:tav>
                                      </p:tavLst>
                                    </p:anim>
                                    <p:animEffect transition="in" filter="fade">
                                      <p:cBhvr>
                                        <p:cTn id="8" dur="700"/>
                                        <p:tgtEl>
                                          <p:spTgt spid="3"/>
                                        </p:tgtEl>
                                      </p:cBhvr>
                                    </p:animEffect>
                                  </p:childTnLst>
                                </p:cTn>
                              </p:par>
                              <p:par>
                                <p:cTn id="9" presetID="42" presetClass="entr" presetSubtype="1" fill="hold" nodeType="withEffect">
                                  <p:stCondLst>
                                    <p:cond delay="950"/>
                                  </p:stCondLst>
                                  <p:childTnLst>
                                    <p:set>
                                      <p:cBhvr>
                                        <p:cTn id="10" dur="1" fill="hold">
                                          <p:stCondLst>
                                            <p:cond delay="0"/>
                                          </p:stCondLst>
                                        </p:cTn>
                                        <p:tgtEl>
                                          <p:spTgt spid="4"/>
                                        </p:tgtEl>
                                        <p:attrNameLst>
                                          <p:attrName>style.visibility</p:attrName>
                                        </p:attrNameLst>
                                      </p:cBhvr>
                                      <p:to>
                                        <p:strVal val="visible"/>
                                      </p:to>
                                    </p:set>
                                    <p:anim calcmode="lin" valueType="num">
                                      <p:cBhvr>
                                        <p:cTn id="11" dur="700" fill="hold"/>
                                        <p:tgtEl>
                                          <p:spTgt spid="4"/>
                                        </p:tgtEl>
                                        <p:attrNameLst>
                                          <p:attrName>ppt_y</p:attrName>
                                        </p:attrNameLst>
                                      </p:cBhvr>
                                      <p:tavLst>
                                        <p:tav tm="0">
                                          <p:val>
                                            <p:strVal val="#ppt_y+.08"/>
                                          </p:val>
                                        </p:tav>
                                        <p:tav tm="100000">
                                          <p:val>
                                            <p:strVal val="#ppt_y"/>
                                          </p:val>
                                        </p:tav>
                                      </p:tavLst>
                                    </p:anim>
                                    <p:animEffect transition="in" filter="fade">
                                      <p:cBhvr>
                                        <p:cTn id="12" dur="700"/>
                                        <p:tgtEl>
                                          <p:spTgt spid="4"/>
                                        </p:tgtEl>
                                      </p:cBhvr>
                                    </p:animEffect>
                                  </p:childTnLst>
                                </p:cTn>
                              </p:par>
                              <p:par>
                                <p:cTn id="13" presetID="42" presetClass="entr" presetSubtype="1" fill="hold" nodeType="withEffect">
                                  <p:stCondLst>
                                    <p:cond delay="950"/>
                                  </p:stCondLst>
                                  <p:childTnLst>
                                    <p:set>
                                      <p:cBhvr>
                                        <p:cTn id="14" dur="1" fill="hold">
                                          <p:stCondLst>
                                            <p:cond delay="0"/>
                                          </p:stCondLst>
                                        </p:cTn>
                                        <p:tgtEl>
                                          <p:spTgt spid="5"/>
                                        </p:tgtEl>
                                        <p:attrNameLst>
                                          <p:attrName>style.visibility</p:attrName>
                                        </p:attrNameLst>
                                      </p:cBhvr>
                                      <p:to>
                                        <p:strVal val="visible"/>
                                      </p:to>
                                    </p:set>
                                    <p:anim calcmode="lin" valueType="num">
                                      <p:cBhvr>
                                        <p:cTn id="15" dur="700" fill="hold"/>
                                        <p:tgtEl>
                                          <p:spTgt spid="5"/>
                                        </p:tgtEl>
                                        <p:attrNameLst>
                                          <p:attrName>ppt_y</p:attrName>
                                        </p:attrNameLst>
                                      </p:cBhvr>
                                      <p:tavLst>
                                        <p:tav tm="0">
                                          <p:val>
                                            <p:strVal val="#ppt_y+.08"/>
                                          </p:val>
                                        </p:tav>
                                        <p:tav tm="100000">
                                          <p:val>
                                            <p:strVal val="#ppt_y"/>
                                          </p:val>
                                        </p:tav>
                                      </p:tavLst>
                                    </p:anim>
                                    <p:animEffect transition="in" filter="fade">
                                      <p:cBhvr>
                                        <p:cTn id="16" dur="700"/>
                                        <p:tgtEl>
                                          <p:spTgt spid="5"/>
                                        </p:tgtEl>
                                      </p:cBhvr>
                                    </p:animEffect>
                                  </p:childTnLst>
                                </p:cTn>
                              </p:par>
                              <p:par>
                                <p:cTn id="17" presetID="42" presetClass="entr" presetSubtype="1" fill="hold" nodeType="withEffect">
                                  <p:stCondLst>
                                    <p:cond delay="1600"/>
                                  </p:stCondLst>
                                  <p:childTnLst>
                                    <p:set>
                                      <p:cBhvr>
                                        <p:cTn id="18" dur="1" fill="hold">
                                          <p:stCondLst>
                                            <p:cond delay="0"/>
                                          </p:stCondLst>
                                        </p:cTn>
                                        <p:tgtEl>
                                          <p:spTgt spid="6"/>
                                        </p:tgtEl>
                                        <p:attrNameLst>
                                          <p:attrName>style.visibility</p:attrName>
                                        </p:attrNameLst>
                                      </p:cBhvr>
                                      <p:to>
                                        <p:strVal val="visible"/>
                                      </p:to>
                                    </p:set>
                                    <p:anim calcmode="lin" valueType="num">
                                      <p:cBhvr>
                                        <p:cTn id="19" dur="700" fill="hold"/>
                                        <p:tgtEl>
                                          <p:spTgt spid="6"/>
                                        </p:tgtEl>
                                        <p:attrNameLst>
                                          <p:attrName>ppt_y</p:attrName>
                                        </p:attrNameLst>
                                      </p:cBhvr>
                                      <p:tavLst>
                                        <p:tav tm="0">
                                          <p:val>
                                            <p:strVal val="#ppt_y+.08"/>
                                          </p:val>
                                        </p:tav>
                                        <p:tav tm="100000">
                                          <p:val>
                                            <p:strVal val="#ppt_y"/>
                                          </p:val>
                                        </p:tav>
                                      </p:tavLst>
                                    </p:anim>
                                    <p:animEffect transition="in" filter="fade">
                                      <p:cBhvr>
                                        <p:cTn id="20" dur="700"/>
                                        <p:tgtEl>
                                          <p:spTgt spid="6"/>
                                        </p:tgtEl>
                                      </p:cBhvr>
                                    </p:animEffect>
                                  </p:childTnLst>
                                </p:cTn>
                              </p:par>
                              <p:par>
                                <p:cTn id="21" presetID="42" presetClass="entr" presetSubtype="1" fill="hold" nodeType="withEffect">
                                  <p:stCondLst>
                                    <p:cond delay="1600"/>
                                  </p:stCondLst>
                                  <p:childTnLst>
                                    <p:set>
                                      <p:cBhvr>
                                        <p:cTn id="22" dur="1" fill="hold">
                                          <p:stCondLst>
                                            <p:cond delay="0"/>
                                          </p:stCondLst>
                                        </p:cTn>
                                        <p:tgtEl>
                                          <p:spTgt spid="7"/>
                                        </p:tgtEl>
                                        <p:attrNameLst>
                                          <p:attrName>style.visibility</p:attrName>
                                        </p:attrNameLst>
                                      </p:cBhvr>
                                      <p:to>
                                        <p:strVal val="visible"/>
                                      </p:to>
                                    </p:set>
                                    <p:anim calcmode="lin" valueType="num">
                                      <p:cBhvr>
                                        <p:cTn id="23" dur="700" fill="hold"/>
                                        <p:tgtEl>
                                          <p:spTgt spid="7"/>
                                        </p:tgtEl>
                                        <p:attrNameLst>
                                          <p:attrName>ppt_y</p:attrName>
                                        </p:attrNameLst>
                                      </p:cBhvr>
                                      <p:tavLst>
                                        <p:tav tm="0">
                                          <p:val>
                                            <p:strVal val="#ppt_y+.08"/>
                                          </p:val>
                                        </p:tav>
                                        <p:tav tm="100000">
                                          <p:val>
                                            <p:strVal val="#ppt_y"/>
                                          </p:val>
                                        </p:tav>
                                      </p:tavLst>
                                    </p:anim>
                                    <p:animEffect transition="in" filter="fade">
                                      <p:cBhvr>
                                        <p:cTn id="24" dur="700"/>
                                        <p:tgtEl>
                                          <p:spTgt spid="7"/>
                                        </p:tgtEl>
                                      </p:cBhvr>
                                    </p:animEffect>
                                  </p:childTnLst>
                                </p:cTn>
                              </p:par>
                              <p:par>
                                <p:cTn id="25" presetID="42" presetClass="entr" presetSubtype="1" fill="hold" nodeType="withEffect">
                                  <p:stCondLst>
                                    <p:cond delay="2250"/>
                                  </p:stCondLst>
                                  <p:childTnLst>
                                    <p:set>
                                      <p:cBhvr>
                                        <p:cTn id="26" dur="1" fill="hold">
                                          <p:stCondLst>
                                            <p:cond delay="0"/>
                                          </p:stCondLst>
                                        </p:cTn>
                                        <p:tgtEl>
                                          <p:spTgt spid="8"/>
                                        </p:tgtEl>
                                        <p:attrNameLst>
                                          <p:attrName>style.visibility</p:attrName>
                                        </p:attrNameLst>
                                      </p:cBhvr>
                                      <p:to>
                                        <p:strVal val="visible"/>
                                      </p:to>
                                    </p:set>
                                    <p:anim calcmode="lin" valueType="num">
                                      <p:cBhvr>
                                        <p:cTn id="27" dur="700" fill="hold"/>
                                        <p:tgtEl>
                                          <p:spTgt spid="8"/>
                                        </p:tgtEl>
                                        <p:attrNameLst>
                                          <p:attrName>ppt_y</p:attrName>
                                        </p:attrNameLst>
                                      </p:cBhvr>
                                      <p:tavLst>
                                        <p:tav tm="0">
                                          <p:val>
                                            <p:strVal val="#ppt_y+.08"/>
                                          </p:val>
                                        </p:tav>
                                        <p:tav tm="100000">
                                          <p:val>
                                            <p:strVal val="#ppt_y"/>
                                          </p:val>
                                        </p:tav>
                                      </p:tavLst>
                                    </p:anim>
                                    <p:animEffect transition="in" filter="fade">
                                      <p:cBhvr>
                                        <p:cTn id="28" dur="700"/>
                                        <p:tgtEl>
                                          <p:spTgt spid="8"/>
                                        </p:tgtEl>
                                      </p:cBhvr>
                                    </p:animEffect>
                                  </p:childTnLst>
                                </p:cTn>
                              </p:par>
                              <p:par>
                                <p:cTn id="29" presetID="42" presetClass="entr" presetSubtype="1" fill="hold" nodeType="withEffect">
                                  <p:stCondLst>
                                    <p:cond delay="2250"/>
                                  </p:stCondLst>
                                  <p:childTnLst>
                                    <p:set>
                                      <p:cBhvr>
                                        <p:cTn id="30" dur="1" fill="hold">
                                          <p:stCondLst>
                                            <p:cond delay="0"/>
                                          </p:stCondLst>
                                        </p:cTn>
                                        <p:tgtEl>
                                          <p:spTgt spid="9"/>
                                        </p:tgtEl>
                                        <p:attrNameLst>
                                          <p:attrName>style.visibility</p:attrName>
                                        </p:attrNameLst>
                                      </p:cBhvr>
                                      <p:to>
                                        <p:strVal val="visible"/>
                                      </p:to>
                                    </p:set>
                                    <p:anim calcmode="lin" valueType="num">
                                      <p:cBhvr>
                                        <p:cTn id="31" dur="700" fill="hold"/>
                                        <p:tgtEl>
                                          <p:spTgt spid="9"/>
                                        </p:tgtEl>
                                        <p:attrNameLst>
                                          <p:attrName>ppt_y</p:attrName>
                                        </p:attrNameLst>
                                      </p:cBhvr>
                                      <p:tavLst>
                                        <p:tav tm="0">
                                          <p:val>
                                            <p:strVal val="#ppt_y+.08"/>
                                          </p:val>
                                        </p:tav>
                                        <p:tav tm="100000">
                                          <p:val>
                                            <p:strVal val="#ppt_y"/>
                                          </p:val>
                                        </p:tav>
                                      </p:tavLst>
                                    </p:anim>
                                    <p:animEffect transition="in" filter="fade">
                                      <p:cBhvr>
                                        <p:cTn id="32" dur="7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3EEE4"/>
        </a:solidFill>
        <a:effectLst/>
      </p:bgPr>
    </p:bg>
    <p:spTree>
      <p:nvGrpSpPr>
        <p:cNvPr id="1" name=""/>
        <p:cNvGrpSpPr/>
        <p:nvPr/>
      </p:nvGrpSpPr>
      <p:grpSpPr>
        <a:xfrm>
          <a:off x="0" y="0"/>
          <a:ext cx="0" cy="0"/>
          <a:chOff x="0" y="0"/>
          <a:chExt cx="0" cy="0"/>
        </a:xfrm>
      </p:grpSpPr>
      <p:sp>
        <p:nvSpPr>
          <p:cNvPr id="2" name="TextBox 1"/>
          <p:cNvSpPr txBox="1"/>
          <p:nvPr/>
        </p:nvSpPr>
        <p:spPr>
          <a:xfrm>
            <a:off x="812800" y="660400"/>
            <a:ext cx="8255000" cy="182879"/>
          </a:xfrm>
          <a:prstGeom prst="rect">
            <a:avLst/>
          </a:prstGeom>
          <a:noFill/>
        </p:spPr>
        <p:txBody>
          <a:bodyPr wrap="square" lIns="0" tIns="0" rIns="0" bIns="0" anchor="t">
            <a:spAutoFit/>
          </a:bodyPr>
          <a:lstStyle/>
          <a:p>
            <a:pPr algn="l">
              <a:lnSpc>
                <a:spcPts val="1439"/>
              </a:lnSpc>
            </a:pPr>
            <a:r>
              <a:rPr sz="1200" b="1" i="0" spc="200">
                <a:solidFill>
                  <a:srgbClr val="B93A17"/>
                </a:solidFill>
                <a:latin typeface="Calibri"/>
              </a:rPr>
              <a:t>01 / DÉCOUVRIR L’INTELLIGENCE ARTIFICIELLE</a:t>
            </a:r>
          </a:p>
        </p:txBody>
      </p:sp>
      <p:sp>
        <p:nvSpPr>
          <p:cNvPr id="3" name="TextBox 2"/>
          <p:cNvSpPr txBox="1"/>
          <p:nvPr/>
        </p:nvSpPr>
        <p:spPr>
          <a:xfrm>
            <a:off x="812800" y="1041400"/>
            <a:ext cx="9525000" cy="686816"/>
          </a:xfrm>
          <a:prstGeom prst="rect">
            <a:avLst/>
          </a:prstGeom>
          <a:noFill/>
        </p:spPr>
        <p:txBody>
          <a:bodyPr wrap="square" lIns="0" tIns="0" rIns="0" bIns="0" anchor="t">
            <a:spAutoFit/>
          </a:bodyPr>
          <a:lstStyle/>
          <a:p>
            <a:pPr algn="l">
              <a:lnSpc>
                <a:spcPts val="5408"/>
              </a:lnSpc>
            </a:pPr>
            <a:r>
              <a:rPr sz="4784" b="0" i="0" spc="-100">
                <a:solidFill>
                  <a:srgbClr val="10211D"/>
                </a:solidFill>
                <a:latin typeface="Cambria"/>
              </a:rPr>
              <a:t>L’IA fait déjà partie de votre journée</a:t>
            </a:r>
          </a:p>
        </p:txBody>
      </p:sp>
      <p:cxnSp>
        <p:nvCxnSpPr>
          <p:cNvPr id="4" name="Connector 3"/>
          <p:cNvCxnSpPr/>
          <p:nvPr/>
        </p:nvCxnSpPr>
        <p:spPr>
          <a:xfrm>
            <a:off x="812800" y="2984500"/>
            <a:ext cx="10566400" cy="0"/>
          </a:xfrm>
          <a:prstGeom prst="line">
            <a:avLst/>
          </a:prstGeom>
          <a:ln w="9525">
            <a:solidFill>
              <a:srgbClr val="B3B5AC"/>
            </a:solidFill>
          </a:ln>
          <a:effectLst/>
        </p:spPr>
      </p:cxnSp>
      <p:sp>
        <p:nvSpPr>
          <p:cNvPr id="5" name="TextBox 4"/>
          <p:cNvSpPr txBox="1"/>
          <p:nvPr/>
        </p:nvSpPr>
        <p:spPr>
          <a:xfrm>
            <a:off x="812800" y="3136900"/>
            <a:ext cx="10566400" cy="373380"/>
          </a:xfrm>
          <a:prstGeom prst="rect">
            <a:avLst/>
          </a:prstGeom>
          <a:noFill/>
        </p:spPr>
        <p:txBody>
          <a:bodyPr wrap="square" lIns="0" tIns="0" rIns="0" bIns="0" anchor="t">
            <a:spAutoFit/>
          </a:bodyPr>
          <a:lstStyle/>
          <a:p>
            <a:pPr algn="l">
              <a:lnSpc>
                <a:spcPts val="2940"/>
              </a:lnSpc>
              <a:tabLst>
                <a:tab pos="3860800" algn="l"/>
              </a:tabLst>
            </a:pPr>
            <a:r>
              <a:rPr sz="2576" b="0" i="0">
                <a:solidFill>
                  <a:srgbClr val="10211D"/>
                </a:solidFill>
                <a:latin typeface="Cambria"/>
              </a:rPr>
              <a:t>Votre téléphone</a:t>
            </a:r>
            <a:r>
              <a:rPr sz="1600"/>
              <a:t>	</a:t>
            </a:r>
            <a:r>
              <a:rPr sz="1600" b="0" i="0">
                <a:solidFill>
                  <a:srgbClr val="4D5A55"/>
                </a:solidFill>
                <a:latin typeface="Calibri"/>
              </a:rPr>
              <a:t>Reconnaître votre visage.</a:t>
            </a:r>
          </a:p>
        </p:txBody>
      </p:sp>
      <p:cxnSp>
        <p:nvCxnSpPr>
          <p:cNvPr id="6" name="Connector 5"/>
          <p:cNvCxnSpPr/>
          <p:nvPr/>
        </p:nvCxnSpPr>
        <p:spPr>
          <a:xfrm>
            <a:off x="812800" y="3644900"/>
            <a:ext cx="10566400" cy="0"/>
          </a:xfrm>
          <a:prstGeom prst="line">
            <a:avLst/>
          </a:prstGeom>
          <a:ln w="9525">
            <a:solidFill>
              <a:srgbClr val="B3B5AC"/>
            </a:solidFill>
          </a:ln>
          <a:effectLst/>
        </p:spPr>
      </p:cxnSp>
      <p:sp>
        <p:nvSpPr>
          <p:cNvPr id="7" name="TextBox 6"/>
          <p:cNvSpPr txBox="1"/>
          <p:nvPr/>
        </p:nvSpPr>
        <p:spPr>
          <a:xfrm>
            <a:off x="812800" y="3797300"/>
            <a:ext cx="10566400" cy="373380"/>
          </a:xfrm>
          <a:prstGeom prst="rect">
            <a:avLst/>
          </a:prstGeom>
          <a:noFill/>
        </p:spPr>
        <p:txBody>
          <a:bodyPr wrap="square" lIns="0" tIns="0" rIns="0" bIns="0" anchor="t">
            <a:spAutoFit/>
          </a:bodyPr>
          <a:lstStyle/>
          <a:p>
            <a:pPr algn="l">
              <a:lnSpc>
                <a:spcPts val="2940"/>
              </a:lnSpc>
              <a:tabLst>
                <a:tab pos="3860800" algn="l"/>
              </a:tabLst>
            </a:pPr>
            <a:r>
              <a:rPr sz="2576" b="0" i="0">
                <a:solidFill>
                  <a:srgbClr val="10211D"/>
                </a:solidFill>
                <a:latin typeface="Cambria"/>
              </a:rPr>
              <a:t>Votre trajet</a:t>
            </a:r>
            <a:r>
              <a:rPr sz="1600"/>
              <a:t>	</a:t>
            </a:r>
            <a:r>
              <a:rPr sz="1600" b="0" i="0">
                <a:solidFill>
                  <a:srgbClr val="4D5A55"/>
                </a:solidFill>
                <a:latin typeface="Calibri"/>
              </a:rPr>
              <a:t>Estimer le temps d’arrivée.</a:t>
            </a:r>
          </a:p>
        </p:txBody>
      </p:sp>
      <p:cxnSp>
        <p:nvCxnSpPr>
          <p:cNvPr id="8" name="Connector 7"/>
          <p:cNvCxnSpPr/>
          <p:nvPr/>
        </p:nvCxnSpPr>
        <p:spPr>
          <a:xfrm>
            <a:off x="812800" y="4305300"/>
            <a:ext cx="10566400" cy="0"/>
          </a:xfrm>
          <a:prstGeom prst="line">
            <a:avLst/>
          </a:prstGeom>
          <a:ln w="9525">
            <a:solidFill>
              <a:srgbClr val="B3B5AC"/>
            </a:solidFill>
          </a:ln>
          <a:effectLst/>
        </p:spPr>
      </p:cxnSp>
      <p:sp>
        <p:nvSpPr>
          <p:cNvPr id="9" name="TextBox 8"/>
          <p:cNvSpPr txBox="1"/>
          <p:nvPr/>
        </p:nvSpPr>
        <p:spPr>
          <a:xfrm>
            <a:off x="812800" y="4457700"/>
            <a:ext cx="10566400" cy="373380"/>
          </a:xfrm>
          <a:prstGeom prst="rect">
            <a:avLst/>
          </a:prstGeom>
          <a:noFill/>
        </p:spPr>
        <p:txBody>
          <a:bodyPr wrap="square" lIns="0" tIns="0" rIns="0" bIns="0" anchor="t">
            <a:spAutoFit/>
          </a:bodyPr>
          <a:lstStyle/>
          <a:p>
            <a:pPr algn="l">
              <a:lnSpc>
                <a:spcPts val="2940"/>
              </a:lnSpc>
              <a:tabLst>
                <a:tab pos="3860800" algn="l"/>
              </a:tabLst>
            </a:pPr>
            <a:r>
              <a:rPr sz="2576" b="0" i="0">
                <a:solidFill>
                  <a:srgbClr val="10211D"/>
                </a:solidFill>
                <a:latin typeface="Cambria"/>
              </a:rPr>
              <a:t>Votre boîte mail</a:t>
            </a:r>
            <a:r>
              <a:rPr sz="1600"/>
              <a:t>	</a:t>
            </a:r>
            <a:r>
              <a:rPr sz="1600" b="0" i="0">
                <a:solidFill>
                  <a:srgbClr val="4D5A55"/>
                </a:solidFill>
                <a:latin typeface="Calibri"/>
              </a:rPr>
              <a:t>Trier les messages indésirables.</a:t>
            </a:r>
          </a:p>
        </p:txBody>
      </p:sp>
      <p:cxnSp>
        <p:nvCxnSpPr>
          <p:cNvPr id="10" name="Connector 9"/>
          <p:cNvCxnSpPr/>
          <p:nvPr/>
        </p:nvCxnSpPr>
        <p:spPr>
          <a:xfrm>
            <a:off x="812800" y="4965700"/>
            <a:ext cx="10566400" cy="0"/>
          </a:xfrm>
          <a:prstGeom prst="line">
            <a:avLst/>
          </a:prstGeom>
          <a:ln w="9525">
            <a:solidFill>
              <a:srgbClr val="B3B5AC"/>
            </a:solidFill>
          </a:ln>
          <a:effectLst/>
        </p:spPr>
      </p:cxnSp>
      <p:sp>
        <p:nvSpPr>
          <p:cNvPr id="11" name="TextBox 10"/>
          <p:cNvSpPr txBox="1"/>
          <p:nvPr/>
        </p:nvSpPr>
        <p:spPr>
          <a:xfrm>
            <a:off x="812800" y="5118100"/>
            <a:ext cx="10566400" cy="373380"/>
          </a:xfrm>
          <a:prstGeom prst="rect">
            <a:avLst/>
          </a:prstGeom>
          <a:noFill/>
        </p:spPr>
        <p:txBody>
          <a:bodyPr wrap="square" lIns="0" tIns="0" rIns="0" bIns="0" anchor="t">
            <a:spAutoFit/>
          </a:bodyPr>
          <a:lstStyle/>
          <a:p>
            <a:pPr algn="l">
              <a:lnSpc>
                <a:spcPts val="2940"/>
              </a:lnSpc>
              <a:tabLst>
                <a:tab pos="3860800" algn="l"/>
              </a:tabLst>
            </a:pPr>
            <a:r>
              <a:rPr sz="2576" b="0" i="0">
                <a:solidFill>
                  <a:srgbClr val="10211D"/>
                </a:solidFill>
                <a:latin typeface="Cambria"/>
              </a:rPr>
              <a:t>Vos loisirs</a:t>
            </a:r>
            <a:r>
              <a:rPr sz="1600"/>
              <a:t>	</a:t>
            </a:r>
            <a:r>
              <a:rPr sz="1600" b="0" i="0">
                <a:solidFill>
                  <a:srgbClr val="4D5A55"/>
                </a:solidFill>
                <a:latin typeface="Calibri"/>
              </a:rPr>
              <a:t>Proposer un film ou une musique.</a:t>
            </a:r>
          </a:p>
        </p:txBody>
      </p:sp>
      <p:sp>
        <p:nvSpPr>
          <p:cNvPr id="12" name="TextBox 11"/>
          <p:cNvSpPr txBox="1"/>
          <p:nvPr/>
        </p:nvSpPr>
        <p:spPr>
          <a:xfrm>
            <a:off x="10109200" y="6268720"/>
            <a:ext cx="1270000" cy="182879"/>
          </a:xfrm>
          <a:prstGeom prst="rect">
            <a:avLst/>
          </a:prstGeom>
          <a:noFill/>
        </p:spPr>
        <p:txBody>
          <a:bodyPr wrap="square" lIns="0" tIns="0" rIns="0" bIns="0" anchor="t">
            <a:spAutoFit/>
          </a:bodyPr>
          <a:lstStyle/>
          <a:p>
            <a:pPr algn="r">
              <a:lnSpc>
                <a:spcPts val="1439"/>
              </a:lnSpc>
            </a:pPr>
            <a:r>
              <a:rPr sz="1200" b="0" i="0">
                <a:solidFill>
                  <a:srgbClr val="4D5A55"/>
                </a:solidFill>
                <a:latin typeface="Calibri"/>
              </a:rPr>
              <a:t>05 / 43</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1" fill="hold" nodeType="withEffect">
                                  <p:stCondLst>
                                    <p:cond delay="300"/>
                                  </p:stCondLst>
                                  <p:childTnLst>
                                    <p:set>
                                      <p:cBhvr>
                                        <p:cTn id="6" dur="1" fill="hold">
                                          <p:stCondLst>
                                            <p:cond delay="0"/>
                                          </p:stCondLst>
                                        </p:cTn>
                                        <p:tgtEl>
                                          <p:spTgt spid="3"/>
                                        </p:tgtEl>
                                        <p:attrNameLst>
                                          <p:attrName>style.visibility</p:attrName>
                                        </p:attrNameLst>
                                      </p:cBhvr>
                                      <p:to>
                                        <p:strVal val="visible"/>
                                      </p:to>
                                    </p:set>
                                    <p:anim calcmode="lin" valueType="num">
                                      <p:cBhvr>
                                        <p:cTn id="7" dur="700" fill="hold"/>
                                        <p:tgtEl>
                                          <p:spTgt spid="3"/>
                                        </p:tgtEl>
                                        <p:attrNameLst>
                                          <p:attrName>ppt_y</p:attrName>
                                        </p:attrNameLst>
                                      </p:cBhvr>
                                      <p:tavLst>
                                        <p:tav tm="0">
                                          <p:val>
                                            <p:strVal val="#ppt_y+.08"/>
                                          </p:val>
                                        </p:tav>
                                        <p:tav tm="100000">
                                          <p:val>
                                            <p:strVal val="#ppt_y"/>
                                          </p:val>
                                        </p:tav>
                                      </p:tavLst>
                                    </p:anim>
                                    <p:animEffect transition="in" filter="fade">
                                      <p:cBhvr>
                                        <p:cTn id="8" dur="700"/>
                                        <p:tgtEl>
                                          <p:spTgt spid="3"/>
                                        </p:tgtEl>
                                      </p:cBhvr>
                                    </p:animEffect>
                                  </p:childTnLst>
                                </p:cTn>
                              </p:par>
                              <p:par>
                                <p:cTn id="9" presetID="42" presetClass="entr" presetSubtype="1" fill="hold" nodeType="withEffect">
                                  <p:stCondLst>
                                    <p:cond delay="950"/>
                                  </p:stCondLst>
                                  <p:childTnLst>
                                    <p:set>
                                      <p:cBhvr>
                                        <p:cTn id="10" dur="1" fill="hold">
                                          <p:stCondLst>
                                            <p:cond delay="0"/>
                                          </p:stCondLst>
                                        </p:cTn>
                                        <p:tgtEl>
                                          <p:spTgt spid="4"/>
                                        </p:tgtEl>
                                        <p:attrNameLst>
                                          <p:attrName>style.visibility</p:attrName>
                                        </p:attrNameLst>
                                      </p:cBhvr>
                                      <p:to>
                                        <p:strVal val="visible"/>
                                      </p:to>
                                    </p:set>
                                    <p:anim calcmode="lin" valueType="num">
                                      <p:cBhvr>
                                        <p:cTn id="11" dur="700" fill="hold"/>
                                        <p:tgtEl>
                                          <p:spTgt spid="4"/>
                                        </p:tgtEl>
                                        <p:attrNameLst>
                                          <p:attrName>ppt_y</p:attrName>
                                        </p:attrNameLst>
                                      </p:cBhvr>
                                      <p:tavLst>
                                        <p:tav tm="0">
                                          <p:val>
                                            <p:strVal val="#ppt_y+.08"/>
                                          </p:val>
                                        </p:tav>
                                        <p:tav tm="100000">
                                          <p:val>
                                            <p:strVal val="#ppt_y"/>
                                          </p:val>
                                        </p:tav>
                                      </p:tavLst>
                                    </p:anim>
                                    <p:animEffect transition="in" filter="fade">
                                      <p:cBhvr>
                                        <p:cTn id="12" dur="700"/>
                                        <p:tgtEl>
                                          <p:spTgt spid="4"/>
                                        </p:tgtEl>
                                      </p:cBhvr>
                                    </p:animEffect>
                                  </p:childTnLst>
                                </p:cTn>
                              </p:par>
                              <p:par>
                                <p:cTn id="13" presetID="42" presetClass="entr" presetSubtype="1" fill="hold" nodeType="withEffect">
                                  <p:stCondLst>
                                    <p:cond delay="950"/>
                                  </p:stCondLst>
                                  <p:childTnLst>
                                    <p:set>
                                      <p:cBhvr>
                                        <p:cTn id="14" dur="1" fill="hold">
                                          <p:stCondLst>
                                            <p:cond delay="0"/>
                                          </p:stCondLst>
                                        </p:cTn>
                                        <p:tgtEl>
                                          <p:spTgt spid="5"/>
                                        </p:tgtEl>
                                        <p:attrNameLst>
                                          <p:attrName>style.visibility</p:attrName>
                                        </p:attrNameLst>
                                      </p:cBhvr>
                                      <p:to>
                                        <p:strVal val="visible"/>
                                      </p:to>
                                    </p:set>
                                    <p:anim calcmode="lin" valueType="num">
                                      <p:cBhvr>
                                        <p:cTn id="15" dur="700" fill="hold"/>
                                        <p:tgtEl>
                                          <p:spTgt spid="5"/>
                                        </p:tgtEl>
                                        <p:attrNameLst>
                                          <p:attrName>ppt_y</p:attrName>
                                        </p:attrNameLst>
                                      </p:cBhvr>
                                      <p:tavLst>
                                        <p:tav tm="0">
                                          <p:val>
                                            <p:strVal val="#ppt_y+.08"/>
                                          </p:val>
                                        </p:tav>
                                        <p:tav tm="100000">
                                          <p:val>
                                            <p:strVal val="#ppt_y"/>
                                          </p:val>
                                        </p:tav>
                                      </p:tavLst>
                                    </p:anim>
                                    <p:animEffect transition="in" filter="fade">
                                      <p:cBhvr>
                                        <p:cTn id="16" dur="700"/>
                                        <p:tgtEl>
                                          <p:spTgt spid="5"/>
                                        </p:tgtEl>
                                      </p:cBhvr>
                                    </p:animEffect>
                                  </p:childTnLst>
                                </p:cTn>
                              </p:par>
                              <p:par>
                                <p:cTn id="17" presetID="42" presetClass="entr" presetSubtype="1" fill="hold" nodeType="withEffect">
                                  <p:stCondLst>
                                    <p:cond delay="1600"/>
                                  </p:stCondLst>
                                  <p:childTnLst>
                                    <p:set>
                                      <p:cBhvr>
                                        <p:cTn id="18" dur="1" fill="hold">
                                          <p:stCondLst>
                                            <p:cond delay="0"/>
                                          </p:stCondLst>
                                        </p:cTn>
                                        <p:tgtEl>
                                          <p:spTgt spid="6"/>
                                        </p:tgtEl>
                                        <p:attrNameLst>
                                          <p:attrName>style.visibility</p:attrName>
                                        </p:attrNameLst>
                                      </p:cBhvr>
                                      <p:to>
                                        <p:strVal val="visible"/>
                                      </p:to>
                                    </p:set>
                                    <p:anim calcmode="lin" valueType="num">
                                      <p:cBhvr>
                                        <p:cTn id="19" dur="700" fill="hold"/>
                                        <p:tgtEl>
                                          <p:spTgt spid="6"/>
                                        </p:tgtEl>
                                        <p:attrNameLst>
                                          <p:attrName>ppt_y</p:attrName>
                                        </p:attrNameLst>
                                      </p:cBhvr>
                                      <p:tavLst>
                                        <p:tav tm="0">
                                          <p:val>
                                            <p:strVal val="#ppt_y+.08"/>
                                          </p:val>
                                        </p:tav>
                                        <p:tav tm="100000">
                                          <p:val>
                                            <p:strVal val="#ppt_y"/>
                                          </p:val>
                                        </p:tav>
                                      </p:tavLst>
                                    </p:anim>
                                    <p:animEffect transition="in" filter="fade">
                                      <p:cBhvr>
                                        <p:cTn id="20" dur="700"/>
                                        <p:tgtEl>
                                          <p:spTgt spid="6"/>
                                        </p:tgtEl>
                                      </p:cBhvr>
                                    </p:animEffect>
                                  </p:childTnLst>
                                </p:cTn>
                              </p:par>
                              <p:par>
                                <p:cTn id="21" presetID="42" presetClass="entr" presetSubtype="1" fill="hold" nodeType="withEffect">
                                  <p:stCondLst>
                                    <p:cond delay="1600"/>
                                  </p:stCondLst>
                                  <p:childTnLst>
                                    <p:set>
                                      <p:cBhvr>
                                        <p:cTn id="22" dur="1" fill="hold">
                                          <p:stCondLst>
                                            <p:cond delay="0"/>
                                          </p:stCondLst>
                                        </p:cTn>
                                        <p:tgtEl>
                                          <p:spTgt spid="7"/>
                                        </p:tgtEl>
                                        <p:attrNameLst>
                                          <p:attrName>style.visibility</p:attrName>
                                        </p:attrNameLst>
                                      </p:cBhvr>
                                      <p:to>
                                        <p:strVal val="visible"/>
                                      </p:to>
                                    </p:set>
                                    <p:anim calcmode="lin" valueType="num">
                                      <p:cBhvr>
                                        <p:cTn id="23" dur="700" fill="hold"/>
                                        <p:tgtEl>
                                          <p:spTgt spid="7"/>
                                        </p:tgtEl>
                                        <p:attrNameLst>
                                          <p:attrName>ppt_y</p:attrName>
                                        </p:attrNameLst>
                                      </p:cBhvr>
                                      <p:tavLst>
                                        <p:tav tm="0">
                                          <p:val>
                                            <p:strVal val="#ppt_y+.08"/>
                                          </p:val>
                                        </p:tav>
                                        <p:tav tm="100000">
                                          <p:val>
                                            <p:strVal val="#ppt_y"/>
                                          </p:val>
                                        </p:tav>
                                      </p:tavLst>
                                    </p:anim>
                                    <p:animEffect transition="in" filter="fade">
                                      <p:cBhvr>
                                        <p:cTn id="24" dur="700"/>
                                        <p:tgtEl>
                                          <p:spTgt spid="7"/>
                                        </p:tgtEl>
                                      </p:cBhvr>
                                    </p:animEffect>
                                  </p:childTnLst>
                                </p:cTn>
                              </p:par>
                              <p:par>
                                <p:cTn id="25" presetID="42" presetClass="entr" presetSubtype="1" fill="hold" nodeType="withEffect">
                                  <p:stCondLst>
                                    <p:cond delay="2250"/>
                                  </p:stCondLst>
                                  <p:childTnLst>
                                    <p:set>
                                      <p:cBhvr>
                                        <p:cTn id="26" dur="1" fill="hold">
                                          <p:stCondLst>
                                            <p:cond delay="0"/>
                                          </p:stCondLst>
                                        </p:cTn>
                                        <p:tgtEl>
                                          <p:spTgt spid="8"/>
                                        </p:tgtEl>
                                        <p:attrNameLst>
                                          <p:attrName>style.visibility</p:attrName>
                                        </p:attrNameLst>
                                      </p:cBhvr>
                                      <p:to>
                                        <p:strVal val="visible"/>
                                      </p:to>
                                    </p:set>
                                    <p:anim calcmode="lin" valueType="num">
                                      <p:cBhvr>
                                        <p:cTn id="27" dur="700" fill="hold"/>
                                        <p:tgtEl>
                                          <p:spTgt spid="8"/>
                                        </p:tgtEl>
                                        <p:attrNameLst>
                                          <p:attrName>ppt_y</p:attrName>
                                        </p:attrNameLst>
                                      </p:cBhvr>
                                      <p:tavLst>
                                        <p:tav tm="0">
                                          <p:val>
                                            <p:strVal val="#ppt_y+.08"/>
                                          </p:val>
                                        </p:tav>
                                        <p:tav tm="100000">
                                          <p:val>
                                            <p:strVal val="#ppt_y"/>
                                          </p:val>
                                        </p:tav>
                                      </p:tavLst>
                                    </p:anim>
                                    <p:animEffect transition="in" filter="fade">
                                      <p:cBhvr>
                                        <p:cTn id="28" dur="700"/>
                                        <p:tgtEl>
                                          <p:spTgt spid="8"/>
                                        </p:tgtEl>
                                      </p:cBhvr>
                                    </p:animEffect>
                                  </p:childTnLst>
                                </p:cTn>
                              </p:par>
                              <p:par>
                                <p:cTn id="29" presetID="42" presetClass="entr" presetSubtype="1" fill="hold" nodeType="withEffect">
                                  <p:stCondLst>
                                    <p:cond delay="2250"/>
                                  </p:stCondLst>
                                  <p:childTnLst>
                                    <p:set>
                                      <p:cBhvr>
                                        <p:cTn id="30" dur="1" fill="hold">
                                          <p:stCondLst>
                                            <p:cond delay="0"/>
                                          </p:stCondLst>
                                        </p:cTn>
                                        <p:tgtEl>
                                          <p:spTgt spid="9"/>
                                        </p:tgtEl>
                                        <p:attrNameLst>
                                          <p:attrName>style.visibility</p:attrName>
                                        </p:attrNameLst>
                                      </p:cBhvr>
                                      <p:to>
                                        <p:strVal val="visible"/>
                                      </p:to>
                                    </p:set>
                                    <p:anim calcmode="lin" valueType="num">
                                      <p:cBhvr>
                                        <p:cTn id="31" dur="700" fill="hold"/>
                                        <p:tgtEl>
                                          <p:spTgt spid="9"/>
                                        </p:tgtEl>
                                        <p:attrNameLst>
                                          <p:attrName>ppt_y</p:attrName>
                                        </p:attrNameLst>
                                      </p:cBhvr>
                                      <p:tavLst>
                                        <p:tav tm="0">
                                          <p:val>
                                            <p:strVal val="#ppt_y+.08"/>
                                          </p:val>
                                        </p:tav>
                                        <p:tav tm="100000">
                                          <p:val>
                                            <p:strVal val="#ppt_y"/>
                                          </p:val>
                                        </p:tav>
                                      </p:tavLst>
                                    </p:anim>
                                    <p:animEffect transition="in" filter="fade">
                                      <p:cBhvr>
                                        <p:cTn id="32" dur="700"/>
                                        <p:tgtEl>
                                          <p:spTgt spid="9"/>
                                        </p:tgtEl>
                                      </p:cBhvr>
                                    </p:animEffect>
                                  </p:childTnLst>
                                </p:cTn>
                              </p:par>
                              <p:par>
                                <p:cTn id="33" presetID="42" presetClass="entr" presetSubtype="1" fill="hold" nodeType="withEffect">
                                  <p:stCondLst>
                                    <p:cond delay="2900"/>
                                  </p:stCondLst>
                                  <p:childTnLst>
                                    <p:set>
                                      <p:cBhvr>
                                        <p:cTn id="34" dur="1" fill="hold">
                                          <p:stCondLst>
                                            <p:cond delay="0"/>
                                          </p:stCondLst>
                                        </p:cTn>
                                        <p:tgtEl>
                                          <p:spTgt spid="10"/>
                                        </p:tgtEl>
                                        <p:attrNameLst>
                                          <p:attrName>style.visibility</p:attrName>
                                        </p:attrNameLst>
                                      </p:cBhvr>
                                      <p:to>
                                        <p:strVal val="visible"/>
                                      </p:to>
                                    </p:set>
                                    <p:anim calcmode="lin" valueType="num">
                                      <p:cBhvr>
                                        <p:cTn id="35" dur="700" fill="hold"/>
                                        <p:tgtEl>
                                          <p:spTgt spid="10"/>
                                        </p:tgtEl>
                                        <p:attrNameLst>
                                          <p:attrName>ppt_y</p:attrName>
                                        </p:attrNameLst>
                                      </p:cBhvr>
                                      <p:tavLst>
                                        <p:tav tm="0">
                                          <p:val>
                                            <p:strVal val="#ppt_y+.08"/>
                                          </p:val>
                                        </p:tav>
                                        <p:tav tm="100000">
                                          <p:val>
                                            <p:strVal val="#ppt_y"/>
                                          </p:val>
                                        </p:tav>
                                      </p:tavLst>
                                    </p:anim>
                                    <p:animEffect transition="in" filter="fade">
                                      <p:cBhvr>
                                        <p:cTn id="36" dur="700"/>
                                        <p:tgtEl>
                                          <p:spTgt spid="10"/>
                                        </p:tgtEl>
                                      </p:cBhvr>
                                    </p:animEffect>
                                  </p:childTnLst>
                                </p:cTn>
                              </p:par>
                              <p:par>
                                <p:cTn id="37" presetID="42" presetClass="entr" presetSubtype="1" fill="hold" nodeType="withEffect">
                                  <p:stCondLst>
                                    <p:cond delay="2900"/>
                                  </p:stCondLst>
                                  <p:childTnLst>
                                    <p:set>
                                      <p:cBhvr>
                                        <p:cTn id="38" dur="1" fill="hold">
                                          <p:stCondLst>
                                            <p:cond delay="0"/>
                                          </p:stCondLst>
                                        </p:cTn>
                                        <p:tgtEl>
                                          <p:spTgt spid="11"/>
                                        </p:tgtEl>
                                        <p:attrNameLst>
                                          <p:attrName>style.visibility</p:attrName>
                                        </p:attrNameLst>
                                      </p:cBhvr>
                                      <p:to>
                                        <p:strVal val="visible"/>
                                      </p:to>
                                    </p:set>
                                    <p:anim calcmode="lin" valueType="num">
                                      <p:cBhvr>
                                        <p:cTn id="39" dur="700" fill="hold"/>
                                        <p:tgtEl>
                                          <p:spTgt spid="11"/>
                                        </p:tgtEl>
                                        <p:attrNameLst>
                                          <p:attrName>ppt_y</p:attrName>
                                        </p:attrNameLst>
                                      </p:cBhvr>
                                      <p:tavLst>
                                        <p:tav tm="0">
                                          <p:val>
                                            <p:strVal val="#ppt_y+.08"/>
                                          </p:val>
                                        </p:tav>
                                        <p:tav tm="100000">
                                          <p:val>
                                            <p:strVal val="#ppt_y"/>
                                          </p:val>
                                        </p:tav>
                                      </p:tavLst>
                                    </p:anim>
                                    <p:animEffect transition="in" filter="fade">
                                      <p:cBhvr>
                                        <p:cTn id="40" dur="7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0211D"/>
        </a:solidFill>
        <a:effectLst/>
      </p:bgPr>
    </p:bg>
    <p:spTree>
      <p:nvGrpSpPr>
        <p:cNvPr id="1" name=""/>
        <p:cNvGrpSpPr/>
        <p:nvPr/>
      </p:nvGrpSpPr>
      <p:grpSpPr>
        <a:xfrm>
          <a:off x="0" y="0"/>
          <a:ext cx="0" cy="0"/>
          <a:chOff x="0" y="0"/>
          <a:chExt cx="0" cy="0"/>
        </a:xfrm>
      </p:grpSpPr>
      <p:sp>
        <p:nvSpPr>
          <p:cNvPr id="2" name="TextBox 1"/>
          <p:cNvSpPr txBox="1"/>
          <p:nvPr/>
        </p:nvSpPr>
        <p:spPr>
          <a:xfrm>
            <a:off x="812800" y="660400"/>
            <a:ext cx="8255000" cy="182879"/>
          </a:xfrm>
          <a:prstGeom prst="rect">
            <a:avLst/>
          </a:prstGeom>
          <a:noFill/>
        </p:spPr>
        <p:txBody>
          <a:bodyPr wrap="square" lIns="0" tIns="0" rIns="0" bIns="0" anchor="t">
            <a:spAutoFit/>
          </a:bodyPr>
          <a:lstStyle/>
          <a:p>
            <a:pPr algn="l">
              <a:lnSpc>
                <a:spcPts val="1439"/>
              </a:lnSpc>
            </a:pPr>
            <a:r>
              <a:rPr sz="1200" b="1" i="0" spc="200">
                <a:solidFill>
                  <a:srgbClr val="F0703F"/>
                </a:solidFill>
                <a:latin typeface="Calibri"/>
              </a:rPr>
              <a:t>01 / DÉCOUVRIR L’INTELLIGENCE ARTIFICIELLE</a:t>
            </a:r>
          </a:p>
        </p:txBody>
      </p:sp>
      <p:sp>
        <p:nvSpPr>
          <p:cNvPr id="3" name="TextBox 2"/>
          <p:cNvSpPr txBox="1"/>
          <p:nvPr/>
        </p:nvSpPr>
        <p:spPr>
          <a:xfrm>
            <a:off x="812800" y="1041400"/>
            <a:ext cx="9525000" cy="686816"/>
          </a:xfrm>
          <a:prstGeom prst="rect">
            <a:avLst/>
          </a:prstGeom>
          <a:noFill/>
        </p:spPr>
        <p:txBody>
          <a:bodyPr wrap="square" lIns="0" tIns="0" rIns="0" bIns="0" anchor="t">
            <a:spAutoFit/>
          </a:bodyPr>
          <a:lstStyle/>
          <a:p>
            <a:pPr algn="l">
              <a:lnSpc>
                <a:spcPts val="5408"/>
              </a:lnSpc>
            </a:pPr>
            <a:r>
              <a:rPr sz="4784" b="0" i="0" spc="-100">
                <a:solidFill>
                  <a:srgbClr val="F3EEE4"/>
                </a:solidFill>
                <a:latin typeface="Cambria"/>
              </a:rPr>
              <a:t>Un assistant pour apprendre</a:t>
            </a:r>
          </a:p>
        </p:txBody>
      </p:sp>
      <p:sp>
        <p:nvSpPr>
          <p:cNvPr id="4" name="TextBox 3"/>
          <p:cNvSpPr txBox="1"/>
          <p:nvPr/>
        </p:nvSpPr>
        <p:spPr>
          <a:xfrm>
            <a:off x="812800" y="2540000"/>
            <a:ext cx="8255000" cy="910336"/>
          </a:xfrm>
          <a:prstGeom prst="rect">
            <a:avLst/>
          </a:prstGeom>
          <a:noFill/>
        </p:spPr>
        <p:txBody>
          <a:bodyPr wrap="square" lIns="0" tIns="0" rIns="0" bIns="0" anchor="t">
            <a:spAutoFit/>
          </a:bodyPr>
          <a:lstStyle/>
          <a:p>
            <a:pPr algn="l">
              <a:lnSpc>
                <a:spcPts val="3584"/>
              </a:lnSpc>
            </a:pPr>
            <a:r>
              <a:rPr sz="2944" b="0" i="0">
                <a:solidFill>
                  <a:srgbClr val="F0703F"/>
                </a:solidFill>
                <a:latin typeface="Cambria"/>
              </a:rPr>
              <a:t>ChatGPT, Claude et d’autres assistants peuvent expliquer, résumer et reformuler.</a:t>
            </a:r>
          </a:p>
        </p:txBody>
      </p:sp>
      <p:sp>
        <p:nvSpPr>
          <p:cNvPr id="5" name="TextBox 4"/>
          <p:cNvSpPr txBox="1"/>
          <p:nvPr/>
        </p:nvSpPr>
        <p:spPr>
          <a:xfrm>
            <a:off x="812800" y="4064000"/>
            <a:ext cx="6985000" cy="284480"/>
          </a:xfrm>
          <a:prstGeom prst="rect">
            <a:avLst/>
          </a:prstGeom>
          <a:noFill/>
        </p:spPr>
        <p:txBody>
          <a:bodyPr wrap="square" lIns="0" tIns="0" rIns="0" bIns="0" anchor="t">
            <a:spAutoFit/>
          </a:bodyPr>
          <a:lstStyle/>
          <a:p>
            <a:pPr algn="l">
              <a:lnSpc>
                <a:spcPts val="2240"/>
              </a:lnSpc>
            </a:pPr>
            <a:r>
              <a:rPr sz="1600" b="0" i="0">
                <a:solidFill>
                  <a:srgbClr val="C5D0C9"/>
                </a:solidFill>
                <a:latin typeface="Calibri"/>
              </a:rPr>
              <a:t>Une idée devient plus accessible quand on peut demander :</a:t>
            </a:r>
          </a:p>
        </p:txBody>
      </p:sp>
      <p:sp>
        <p:nvSpPr>
          <p:cNvPr id="6" name="TextBox 5"/>
          <p:cNvSpPr txBox="1"/>
          <p:nvPr/>
        </p:nvSpPr>
        <p:spPr>
          <a:xfrm>
            <a:off x="812800" y="4521200"/>
            <a:ext cx="9525000" cy="558800"/>
          </a:xfrm>
          <a:prstGeom prst="rect">
            <a:avLst/>
          </a:prstGeom>
          <a:noFill/>
        </p:spPr>
        <p:txBody>
          <a:bodyPr wrap="square" lIns="0" tIns="0" rIns="0" bIns="0" anchor="t">
            <a:spAutoFit/>
          </a:bodyPr>
          <a:lstStyle/>
          <a:p>
            <a:pPr algn="l">
              <a:lnSpc>
                <a:spcPts val="4400"/>
              </a:lnSpc>
            </a:pPr>
            <a:r>
              <a:rPr sz="3680" b="0" i="1">
                <a:solidFill>
                  <a:srgbClr val="F3EEE4"/>
                </a:solidFill>
                <a:latin typeface="Cambria"/>
              </a:rPr>
              <a:t>« Explique-moi autrement, avec un exemple. »</a:t>
            </a:r>
          </a:p>
        </p:txBody>
      </p:sp>
      <p:sp>
        <p:nvSpPr>
          <p:cNvPr id="7" name="TextBox 6"/>
          <p:cNvSpPr txBox="1"/>
          <p:nvPr/>
        </p:nvSpPr>
        <p:spPr>
          <a:xfrm>
            <a:off x="10109200" y="6268720"/>
            <a:ext cx="1270000" cy="182879"/>
          </a:xfrm>
          <a:prstGeom prst="rect">
            <a:avLst/>
          </a:prstGeom>
          <a:noFill/>
        </p:spPr>
        <p:txBody>
          <a:bodyPr wrap="square" lIns="0" tIns="0" rIns="0" bIns="0" anchor="t">
            <a:spAutoFit/>
          </a:bodyPr>
          <a:lstStyle/>
          <a:p>
            <a:pPr algn="r">
              <a:lnSpc>
                <a:spcPts val="1439"/>
              </a:lnSpc>
            </a:pPr>
            <a:r>
              <a:rPr sz="1200" b="0" i="0">
                <a:solidFill>
                  <a:srgbClr val="9DB0A7"/>
                </a:solidFill>
                <a:latin typeface="Calibri"/>
              </a:rPr>
              <a:t>06 / 43</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1" fill="hold" nodeType="withEffect">
                                  <p:stCondLst>
                                    <p:cond delay="300"/>
                                  </p:stCondLst>
                                  <p:childTnLst>
                                    <p:set>
                                      <p:cBhvr>
                                        <p:cTn id="6" dur="1" fill="hold">
                                          <p:stCondLst>
                                            <p:cond delay="0"/>
                                          </p:stCondLst>
                                        </p:cTn>
                                        <p:tgtEl>
                                          <p:spTgt spid="3"/>
                                        </p:tgtEl>
                                        <p:attrNameLst>
                                          <p:attrName>style.visibility</p:attrName>
                                        </p:attrNameLst>
                                      </p:cBhvr>
                                      <p:to>
                                        <p:strVal val="visible"/>
                                      </p:to>
                                    </p:set>
                                    <p:anim calcmode="lin" valueType="num">
                                      <p:cBhvr>
                                        <p:cTn id="7" dur="700" fill="hold"/>
                                        <p:tgtEl>
                                          <p:spTgt spid="3"/>
                                        </p:tgtEl>
                                        <p:attrNameLst>
                                          <p:attrName>ppt_y</p:attrName>
                                        </p:attrNameLst>
                                      </p:cBhvr>
                                      <p:tavLst>
                                        <p:tav tm="0">
                                          <p:val>
                                            <p:strVal val="#ppt_y+.08"/>
                                          </p:val>
                                        </p:tav>
                                        <p:tav tm="100000">
                                          <p:val>
                                            <p:strVal val="#ppt_y"/>
                                          </p:val>
                                        </p:tav>
                                      </p:tavLst>
                                    </p:anim>
                                    <p:animEffect transition="in" filter="fade">
                                      <p:cBhvr>
                                        <p:cTn id="8" dur="700"/>
                                        <p:tgtEl>
                                          <p:spTgt spid="3"/>
                                        </p:tgtEl>
                                      </p:cBhvr>
                                    </p:animEffect>
                                  </p:childTnLst>
                                </p:cTn>
                              </p:par>
                              <p:par>
                                <p:cTn id="9" presetID="42" presetClass="entr" presetSubtype="1" fill="hold" nodeType="withEffect">
                                  <p:stCondLst>
                                    <p:cond delay="950"/>
                                  </p:stCondLst>
                                  <p:childTnLst>
                                    <p:set>
                                      <p:cBhvr>
                                        <p:cTn id="10" dur="1" fill="hold">
                                          <p:stCondLst>
                                            <p:cond delay="0"/>
                                          </p:stCondLst>
                                        </p:cTn>
                                        <p:tgtEl>
                                          <p:spTgt spid="4"/>
                                        </p:tgtEl>
                                        <p:attrNameLst>
                                          <p:attrName>style.visibility</p:attrName>
                                        </p:attrNameLst>
                                      </p:cBhvr>
                                      <p:to>
                                        <p:strVal val="visible"/>
                                      </p:to>
                                    </p:set>
                                    <p:anim calcmode="lin" valueType="num">
                                      <p:cBhvr>
                                        <p:cTn id="11" dur="700" fill="hold"/>
                                        <p:tgtEl>
                                          <p:spTgt spid="4"/>
                                        </p:tgtEl>
                                        <p:attrNameLst>
                                          <p:attrName>ppt_y</p:attrName>
                                        </p:attrNameLst>
                                      </p:cBhvr>
                                      <p:tavLst>
                                        <p:tav tm="0">
                                          <p:val>
                                            <p:strVal val="#ppt_y+.08"/>
                                          </p:val>
                                        </p:tav>
                                        <p:tav tm="100000">
                                          <p:val>
                                            <p:strVal val="#ppt_y"/>
                                          </p:val>
                                        </p:tav>
                                      </p:tavLst>
                                    </p:anim>
                                    <p:animEffect transition="in" filter="fade">
                                      <p:cBhvr>
                                        <p:cTn id="12" dur="700"/>
                                        <p:tgtEl>
                                          <p:spTgt spid="4"/>
                                        </p:tgtEl>
                                      </p:cBhvr>
                                    </p:animEffect>
                                  </p:childTnLst>
                                </p:cTn>
                              </p:par>
                              <p:par>
                                <p:cTn id="13" presetID="42" presetClass="entr" presetSubtype="1" fill="hold" nodeType="withEffect">
                                  <p:stCondLst>
                                    <p:cond delay="1600"/>
                                  </p:stCondLst>
                                  <p:childTnLst>
                                    <p:set>
                                      <p:cBhvr>
                                        <p:cTn id="14" dur="1" fill="hold">
                                          <p:stCondLst>
                                            <p:cond delay="0"/>
                                          </p:stCondLst>
                                        </p:cTn>
                                        <p:tgtEl>
                                          <p:spTgt spid="5"/>
                                        </p:tgtEl>
                                        <p:attrNameLst>
                                          <p:attrName>style.visibility</p:attrName>
                                        </p:attrNameLst>
                                      </p:cBhvr>
                                      <p:to>
                                        <p:strVal val="visible"/>
                                      </p:to>
                                    </p:set>
                                    <p:anim calcmode="lin" valueType="num">
                                      <p:cBhvr>
                                        <p:cTn id="15" dur="700" fill="hold"/>
                                        <p:tgtEl>
                                          <p:spTgt spid="5"/>
                                        </p:tgtEl>
                                        <p:attrNameLst>
                                          <p:attrName>ppt_y</p:attrName>
                                        </p:attrNameLst>
                                      </p:cBhvr>
                                      <p:tavLst>
                                        <p:tav tm="0">
                                          <p:val>
                                            <p:strVal val="#ppt_y+.08"/>
                                          </p:val>
                                        </p:tav>
                                        <p:tav tm="100000">
                                          <p:val>
                                            <p:strVal val="#ppt_y"/>
                                          </p:val>
                                        </p:tav>
                                      </p:tavLst>
                                    </p:anim>
                                    <p:animEffect transition="in" filter="fade">
                                      <p:cBhvr>
                                        <p:cTn id="16" dur="700"/>
                                        <p:tgtEl>
                                          <p:spTgt spid="5"/>
                                        </p:tgtEl>
                                      </p:cBhvr>
                                    </p:animEffect>
                                  </p:childTnLst>
                                </p:cTn>
                              </p:par>
                              <p:par>
                                <p:cTn id="17" presetID="42" presetClass="entr" presetSubtype="1" fill="hold" nodeType="withEffect">
                                  <p:stCondLst>
                                    <p:cond delay="2250"/>
                                  </p:stCondLst>
                                  <p:childTnLst>
                                    <p:set>
                                      <p:cBhvr>
                                        <p:cTn id="18" dur="1" fill="hold">
                                          <p:stCondLst>
                                            <p:cond delay="0"/>
                                          </p:stCondLst>
                                        </p:cTn>
                                        <p:tgtEl>
                                          <p:spTgt spid="6"/>
                                        </p:tgtEl>
                                        <p:attrNameLst>
                                          <p:attrName>style.visibility</p:attrName>
                                        </p:attrNameLst>
                                      </p:cBhvr>
                                      <p:to>
                                        <p:strVal val="visible"/>
                                      </p:to>
                                    </p:set>
                                    <p:anim calcmode="lin" valueType="num">
                                      <p:cBhvr>
                                        <p:cTn id="19" dur="700" fill="hold"/>
                                        <p:tgtEl>
                                          <p:spTgt spid="6"/>
                                        </p:tgtEl>
                                        <p:attrNameLst>
                                          <p:attrName>ppt_y</p:attrName>
                                        </p:attrNameLst>
                                      </p:cBhvr>
                                      <p:tavLst>
                                        <p:tav tm="0">
                                          <p:val>
                                            <p:strVal val="#ppt_y+.08"/>
                                          </p:val>
                                        </p:tav>
                                        <p:tav tm="100000">
                                          <p:val>
                                            <p:strVal val="#ppt_y"/>
                                          </p:val>
                                        </p:tav>
                                      </p:tavLst>
                                    </p:anim>
                                    <p:animEffect transition="in" filter="fade">
                                      <p:cBhvr>
                                        <p:cTn id="20" dur="7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3EEE4"/>
        </a:solidFill>
        <a:effectLst/>
      </p:bgPr>
    </p:bg>
    <p:spTree>
      <p:nvGrpSpPr>
        <p:cNvPr id="1" name=""/>
        <p:cNvGrpSpPr/>
        <p:nvPr/>
      </p:nvGrpSpPr>
      <p:grpSpPr>
        <a:xfrm>
          <a:off x="0" y="0"/>
          <a:ext cx="0" cy="0"/>
          <a:chOff x="0" y="0"/>
          <a:chExt cx="0" cy="0"/>
        </a:xfrm>
      </p:grpSpPr>
      <p:sp>
        <p:nvSpPr>
          <p:cNvPr id="2" name="TextBox 1"/>
          <p:cNvSpPr txBox="1"/>
          <p:nvPr/>
        </p:nvSpPr>
        <p:spPr>
          <a:xfrm>
            <a:off x="812800" y="660400"/>
            <a:ext cx="8255000" cy="182879"/>
          </a:xfrm>
          <a:prstGeom prst="rect">
            <a:avLst/>
          </a:prstGeom>
          <a:noFill/>
        </p:spPr>
        <p:txBody>
          <a:bodyPr wrap="square" lIns="0" tIns="0" rIns="0" bIns="0" anchor="t">
            <a:spAutoFit/>
          </a:bodyPr>
          <a:lstStyle/>
          <a:p>
            <a:pPr algn="l">
              <a:lnSpc>
                <a:spcPts val="1439"/>
              </a:lnSpc>
            </a:pPr>
            <a:r>
              <a:rPr sz="1200" b="1" i="0" spc="200">
                <a:solidFill>
                  <a:srgbClr val="B93A17"/>
                </a:solidFill>
                <a:latin typeface="Calibri"/>
              </a:rPr>
              <a:t>UNE DÉMONSTRATION EN DIRECT</a:t>
            </a:r>
          </a:p>
        </p:txBody>
      </p:sp>
      <p:sp>
        <p:nvSpPr>
          <p:cNvPr id="3" name="TextBox 2"/>
          <p:cNvSpPr txBox="1"/>
          <p:nvPr/>
        </p:nvSpPr>
        <p:spPr>
          <a:xfrm>
            <a:off x="812800" y="1041400"/>
            <a:ext cx="9525000" cy="686816"/>
          </a:xfrm>
          <a:prstGeom prst="rect">
            <a:avLst/>
          </a:prstGeom>
          <a:noFill/>
        </p:spPr>
        <p:txBody>
          <a:bodyPr wrap="square" lIns="0" tIns="0" rIns="0" bIns="0" anchor="t">
            <a:spAutoFit/>
          </a:bodyPr>
          <a:lstStyle/>
          <a:p>
            <a:pPr algn="l">
              <a:lnSpc>
                <a:spcPts val="5408"/>
              </a:lnSpc>
            </a:pPr>
            <a:r>
              <a:rPr sz="4784" b="0" i="0" spc="-100">
                <a:solidFill>
                  <a:srgbClr val="10211D"/>
                </a:solidFill>
                <a:latin typeface="Cambria"/>
              </a:rPr>
              <a:t>Essayons ensemble</a:t>
            </a:r>
          </a:p>
        </p:txBody>
      </p:sp>
      <p:sp>
        <p:nvSpPr>
          <p:cNvPr id="4" name="TextBox 3"/>
          <p:cNvSpPr txBox="1"/>
          <p:nvPr/>
        </p:nvSpPr>
        <p:spPr>
          <a:xfrm>
            <a:off x="812800" y="2540000"/>
            <a:ext cx="9525000" cy="1117600"/>
          </a:xfrm>
          <a:prstGeom prst="rect">
            <a:avLst/>
          </a:prstGeom>
          <a:noFill/>
        </p:spPr>
        <p:txBody>
          <a:bodyPr wrap="square" lIns="0" tIns="0" rIns="0" bIns="0" anchor="t">
            <a:spAutoFit/>
          </a:bodyPr>
          <a:lstStyle/>
          <a:p>
            <a:pPr algn="l">
              <a:lnSpc>
                <a:spcPts val="4400"/>
              </a:lnSpc>
            </a:pPr>
            <a:r>
              <a:rPr sz="3680" b="0" i="1">
                <a:solidFill>
                  <a:srgbClr val="B93A17"/>
                </a:solidFill>
                <a:latin typeface="Cambria"/>
              </a:rPr>
              <a:t>« Explique le métabolisme en trois phrases, comme à quelqu’un qui découvre le sujet. »</a:t>
            </a:r>
          </a:p>
        </p:txBody>
      </p:sp>
      <p:sp>
        <p:nvSpPr>
          <p:cNvPr id="5" name="TextBox 4"/>
          <p:cNvSpPr txBox="1"/>
          <p:nvPr/>
        </p:nvSpPr>
        <p:spPr>
          <a:xfrm>
            <a:off x="812800" y="4699000"/>
            <a:ext cx="8255000" cy="910336"/>
          </a:xfrm>
          <a:prstGeom prst="rect">
            <a:avLst/>
          </a:prstGeom>
          <a:noFill/>
        </p:spPr>
        <p:txBody>
          <a:bodyPr wrap="square" lIns="0" tIns="0" rIns="0" bIns="0" anchor="t">
            <a:spAutoFit/>
          </a:bodyPr>
          <a:lstStyle/>
          <a:p>
            <a:pPr algn="l">
              <a:lnSpc>
                <a:spcPts val="3584"/>
              </a:lnSpc>
            </a:pPr>
            <a:r>
              <a:rPr sz="2944" b="0" i="1">
                <a:solidFill>
                  <a:srgbClr val="4D5A55"/>
                </a:solidFill>
                <a:latin typeface="Cambria"/>
              </a:rPr>
              <a:t>Puis : « Donne-moi un exemple avec un repas et une promenade. »</a:t>
            </a:r>
          </a:p>
        </p:txBody>
      </p:sp>
      <p:sp>
        <p:nvSpPr>
          <p:cNvPr id="6" name="TextBox 5"/>
          <p:cNvSpPr txBox="1"/>
          <p:nvPr/>
        </p:nvSpPr>
        <p:spPr>
          <a:xfrm>
            <a:off x="10109200" y="6268720"/>
            <a:ext cx="1270000" cy="182879"/>
          </a:xfrm>
          <a:prstGeom prst="rect">
            <a:avLst/>
          </a:prstGeom>
          <a:noFill/>
        </p:spPr>
        <p:txBody>
          <a:bodyPr wrap="square" lIns="0" tIns="0" rIns="0" bIns="0" anchor="t">
            <a:spAutoFit/>
          </a:bodyPr>
          <a:lstStyle/>
          <a:p>
            <a:pPr algn="r">
              <a:lnSpc>
                <a:spcPts val="1439"/>
              </a:lnSpc>
            </a:pPr>
            <a:r>
              <a:rPr sz="1200" b="0" i="0">
                <a:solidFill>
                  <a:srgbClr val="4D5A55"/>
                </a:solidFill>
                <a:latin typeface="Calibri"/>
              </a:rPr>
              <a:t>07 / 43</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1" fill="hold" nodeType="withEffect">
                                  <p:stCondLst>
                                    <p:cond delay="300"/>
                                  </p:stCondLst>
                                  <p:childTnLst>
                                    <p:set>
                                      <p:cBhvr>
                                        <p:cTn id="6" dur="1" fill="hold">
                                          <p:stCondLst>
                                            <p:cond delay="0"/>
                                          </p:stCondLst>
                                        </p:cTn>
                                        <p:tgtEl>
                                          <p:spTgt spid="3"/>
                                        </p:tgtEl>
                                        <p:attrNameLst>
                                          <p:attrName>style.visibility</p:attrName>
                                        </p:attrNameLst>
                                      </p:cBhvr>
                                      <p:to>
                                        <p:strVal val="visible"/>
                                      </p:to>
                                    </p:set>
                                    <p:anim calcmode="lin" valueType="num">
                                      <p:cBhvr>
                                        <p:cTn id="7" dur="700" fill="hold"/>
                                        <p:tgtEl>
                                          <p:spTgt spid="3"/>
                                        </p:tgtEl>
                                        <p:attrNameLst>
                                          <p:attrName>ppt_y</p:attrName>
                                        </p:attrNameLst>
                                      </p:cBhvr>
                                      <p:tavLst>
                                        <p:tav tm="0">
                                          <p:val>
                                            <p:strVal val="#ppt_y+.08"/>
                                          </p:val>
                                        </p:tav>
                                        <p:tav tm="100000">
                                          <p:val>
                                            <p:strVal val="#ppt_y"/>
                                          </p:val>
                                        </p:tav>
                                      </p:tavLst>
                                    </p:anim>
                                    <p:animEffect transition="in" filter="fade">
                                      <p:cBhvr>
                                        <p:cTn id="8" dur="700"/>
                                        <p:tgtEl>
                                          <p:spTgt spid="3"/>
                                        </p:tgtEl>
                                      </p:cBhvr>
                                    </p:animEffect>
                                  </p:childTnLst>
                                </p:cTn>
                              </p:par>
                              <p:par>
                                <p:cTn id="9" presetID="42" presetClass="entr" presetSubtype="1" fill="hold" nodeType="withEffect">
                                  <p:stCondLst>
                                    <p:cond delay="950"/>
                                  </p:stCondLst>
                                  <p:childTnLst>
                                    <p:set>
                                      <p:cBhvr>
                                        <p:cTn id="10" dur="1" fill="hold">
                                          <p:stCondLst>
                                            <p:cond delay="0"/>
                                          </p:stCondLst>
                                        </p:cTn>
                                        <p:tgtEl>
                                          <p:spTgt spid="4"/>
                                        </p:tgtEl>
                                        <p:attrNameLst>
                                          <p:attrName>style.visibility</p:attrName>
                                        </p:attrNameLst>
                                      </p:cBhvr>
                                      <p:to>
                                        <p:strVal val="visible"/>
                                      </p:to>
                                    </p:set>
                                    <p:anim calcmode="lin" valueType="num">
                                      <p:cBhvr>
                                        <p:cTn id="11" dur="700" fill="hold"/>
                                        <p:tgtEl>
                                          <p:spTgt spid="4"/>
                                        </p:tgtEl>
                                        <p:attrNameLst>
                                          <p:attrName>ppt_y</p:attrName>
                                        </p:attrNameLst>
                                      </p:cBhvr>
                                      <p:tavLst>
                                        <p:tav tm="0">
                                          <p:val>
                                            <p:strVal val="#ppt_y+.08"/>
                                          </p:val>
                                        </p:tav>
                                        <p:tav tm="100000">
                                          <p:val>
                                            <p:strVal val="#ppt_y"/>
                                          </p:val>
                                        </p:tav>
                                      </p:tavLst>
                                    </p:anim>
                                    <p:animEffect transition="in" filter="fade">
                                      <p:cBhvr>
                                        <p:cTn id="12" dur="700"/>
                                        <p:tgtEl>
                                          <p:spTgt spid="4"/>
                                        </p:tgtEl>
                                      </p:cBhvr>
                                    </p:animEffect>
                                  </p:childTnLst>
                                </p:cTn>
                              </p:par>
                              <p:par>
                                <p:cTn id="13" presetID="42" presetClass="entr" presetSubtype="1" fill="hold" nodeType="withEffect">
                                  <p:stCondLst>
                                    <p:cond delay="1600"/>
                                  </p:stCondLst>
                                  <p:childTnLst>
                                    <p:set>
                                      <p:cBhvr>
                                        <p:cTn id="14" dur="1" fill="hold">
                                          <p:stCondLst>
                                            <p:cond delay="0"/>
                                          </p:stCondLst>
                                        </p:cTn>
                                        <p:tgtEl>
                                          <p:spTgt spid="5"/>
                                        </p:tgtEl>
                                        <p:attrNameLst>
                                          <p:attrName>style.visibility</p:attrName>
                                        </p:attrNameLst>
                                      </p:cBhvr>
                                      <p:to>
                                        <p:strVal val="visible"/>
                                      </p:to>
                                    </p:set>
                                    <p:anim calcmode="lin" valueType="num">
                                      <p:cBhvr>
                                        <p:cTn id="15" dur="700" fill="hold"/>
                                        <p:tgtEl>
                                          <p:spTgt spid="5"/>
                                        </p:tgtEl>
                                        <p:attrNameLst>
                                          <p:attrName>ppt_y</p:attrName>
                                        </p:attrNameLst>
                                      </p:cBhvr>
                                      <p:tavLst>
                                        <p:tav tm="0">
                                          <p:val>
                                            <p:strVal val="#ppt_y+.08"/>
                                          </p:val>
                                        </p:tav>
                                        <p:tav tm="100000">
                                          <p:val>
                                            <p:strVal val="#ppt_y"/>
                                          </p:val>
                                        </p:tav>
                                      </p:tavLst>
                                    </p:anim>
                                    <p:animEffect transition="in" filter="fade">
                                      <p:cBhvr>
                                        <p:cTn id="16" dur="7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3EEE4"/>
        </a:solidFill>
        <a:effectLst/>
      </p:bgPr>
    </p:bg>
    <p:spTree>
      <p:nvGrpSpPr>
        <p:cNvPr id="1" name=""/>
        <p:cNvGrpSpPr/>
        <p:nvPr/>
      </p:nvGrpSpPr>
      <p:grpSpPr>
        <a:xfrm>
          <a:off x="0" y="0"/>
          <a:ext cx="0" cy="0"/>
          <a:chOff x="0" y="0"/>
          <a:chExt cx="0" cy="0"/>
        </a:xfrm>
      </p:grpSpPr>
      <p:sp>
        <p:nvSpPr>
          <p:cNvPr id="2" name="TextBox 1"/>
          <p:cNvSpPr txBox="1"/>
          <p:nvPr/>
        </p:nvSpPr>
        <p:spPr>
          <a:xfrm>
            <a:off x="812800" y="660400"/>
            <a:ext cx="8255000" cy="182879"/>
          </a:xfrm>
          <a:prstGeom prst="rect">
            <a:avLst/>
          </a:prstGeom>
          <a:noFill/>
        </p:spPr>
        <p:txBody>
          <a:bodyPr wrap="square" lIns="0" tIns="0" rIns="0" bIns="0" anchor="t">
            <a:spAutoFit/>
          </a:bodyPr>
          <a:lstStyle/>
          <a:p>
            <a:pPr algn="l">
              <a:lnSpc>
                <a:spcPts val="1439"/>
              </a:lnSpc>
            </a:pPr>
            <a:r>
              <a:rPr sz="1200" b="1" i="0" spc="200">
                <a:solidFill>
                  <a:srgbClr val="B93A17"/>
                </a:solidFill>
                <a:latin typeface="Calibri"/>
              </a:rPr>
              <a:t>UN REGARD SIMPLE SUR L’IA</a:t>
            </a:r>
          </a:p>
        </p:txBody>
      </p:sp>
      <p:sp>
        <p:nvSpPr>
          <p:cNvPr id="3" name="TextBox 2"/>
          <p:cNvSpPr txBox="1"/>
          <p:nvPr/>
        </p:nvSpPr>
        <p:spPr>
          <a:xfrm>
            <a:off x="812800" y="1041400"/>
            <a:ext cx="9525000" cy="686816"/>
          </a:xfrm>
          <a:prstGeom prst="rect">
            <a:avLst/>
          </a:prstGeom>
          <a:noFill/>
        </p:spPr>
        <p:txBody>
          <a:bodyPr wrap="square" lIns="0" tIns="0" rIns="0" bIns="0" anchor="t">
            <a:spAutoFit/>
          </a:bodyPr>
          <a:lstStyle/>
          <a:p>
            <a:pPr algn="l">
              <a:lnSpc>
                <a:spcPts val="5408"/>
              </a:lnSpc>
            </a:pPr>
            <a:r>
              <a:rPr sz="4368" b="0" i="0" spc="-100">
                <a:solidFill>
                  <a:srgbClr val="10211D"/>
                </a:solidFill>
                <a:latin typeface="Cambria"/>
              </a:rPr>
              <a:t>Une courte vidéo pour ouvrir la discussion</a:t>
            </a:r>
          </a:p>
        </p:txBody>
      </p:sp>
      <p:sp>
        <p:nvSpPr>
          <p:cNvPr id="4" name="TextBox 3"/>
          <p:cNvSpPr txBox="1"/>
          <p:nvPr/>
        </p:nvSpPr>
        <p:spPr>
          <a:xfrm>
            <a:off x="812800" y="2984500"/>
            <a:ext cx="8890000" cy="455168"/>
          </a:xfrm>
          <a:prstGeom prst="rect">
            <a:avLst/>
          </a:prstGeom>
          <a:noFill/>
        </p:spPr>
        <p:txBody>
          <a:bodyPr wrap="square" lIns="0" tIns="0" rIns="0" bIns="0" anchor="t">
            <a:spAutoFit/>
          </a:bodyPr>
          <a:lstStyle/>
          <a:p>
            <a:pPr algn="l">
              <a:lnSpc>
                <a:spcPts val="3584"/>
              </a:lnSpc>
            </a:pPr>
            <a:r>
              <a:rPr sz="2944" b="0" i="0">
                <a:solidFill>
                  <a:srgbClr val="B93A17"/>
                </a:solidFill>
                <a:latin typeface="Cambria"/>
              </a:rPr>
              <a:t>ChatGPT expliqué en 5 minutes</a:t>
            </a:r>
          </a:p>
        </p:txBody>
      </p:sp>
      <p:sp>
        <p:nvSpPr>
          <p:cNvPr id="5" name="TextBox 4"/>
          <p:cNvSpPr txBox="1"/>
          <p:nvPr/>
        </p:nvSpPr>
        <p:spPr>
          <a:xfrm>
            <a:off x="812800" y="3657600"/>
            <a:ext cx="7620000" cy="284480"/>
          </a:xfrm>
          <a:prstGeom prst="rect">
            <a:avLst/>
          </a:prstGeom>
          <a:noFill/>
        </p:spPr>
        <p:txBody>
          <a:bodyPr wrap="square" lIns="0" tIns="0" rIns="0" bIns="0" anchor="t">
            <a:spAutoFit/>
          </a:bodyPr>
          <a:lstStyle/>
          <a:p>
            <a:pPr algn="l">
              <a:lnSpc>
                <a:spcPts val="2240"/>
              </a:lnSpc>
            </a:pPr>
            <a:r>
              <a:rPr sz="1600" b="0" i="0">
                <a:solidFill>
                  <a:srgbClr val="4D5A55"/>
                </a:solidFill>
                <a:latin typeface="Calibri"/>
              </a:rPr>
              <a:t>Une capsule pédagogique d’Inria Flowers destinée au grand public.</a:t>
            </a:r>
          </a:p>
        </p:txBody>
      </p:sp>
      <p:sp>
        <p:nvSpPr>
          <p:cNvPr id="6" name="TextBox 5"/>
          <p:cNvSpPr txBox="1"/>
          <p:nvPr/>
        </p:nvSpPr>
        <p:spPr>
          <a:xfrm>
            <a:off x="812800" y="4381500"/>
            <a:ext cx="8890000" cy="284480"/>
          </a:xfrm>
          <a:prstGeom prst="rect">
            <a:avLst/>
          </a:prstGeom>
          <a:noFill/>
        </p:spPr>
        <p:txBody>
          <a:bodyPr wrap="square" lIns="0" tIns="0" rIns="0" bIns="0" anchor="t">
            <a:spAutoFit/>
          </a:bodyPr>
          <a:lstStyle/>
          <a:p>
            <a:pPr algn="l">
              <a:lnSpc>
                <a:spcPts val="2240"/>
              </a:lnSpc>
            </a:pPr>
            <a:r>
              <a:rPr sz="1600" b="0" i="0">
                <a:solidFill>
                  <a:srgbClr val="10211D"/>
                </a:solidFill>
                <a:latin typeface="Calibri"/>
              </a:rPr>
              <a:t>Ouvrir la vidéo : </a:t>
            </a:r>
            <a:r>
              <a:rPr sz="1600" b="0" i="0">
                <a:solidFill>
                  <a:srgbClr val="10211D"/>
                </a:solidFill>
                <a:latin typeface="Calibri"/>
                <a:hlinkClick r:id="rId3"/>
              </a:rPr>
              <a:t>developmentalsystems.org/chatgpt_5_minutes/fr/</a:t>
            </a:r>
          </a:p>
        </p:txBody>
      </p:sp>
      <p:sp>
        <p:nvSpPr>
          <p:cNvPr id="7" name="TextBox 6"/>
          <p:cNvSpPr txBox="1"/>
          <p:nvPr/>
        </p:nvSpPr>
        <p:spPr>
          <a:xfrm>
            <a:off x="812800" y="5080000"/>
            <a:ext cx="8890000" cy="213359"/>
          </a:xfrm>
          <a:prstGeom prst="rect">
            <a:avLst/>
          </a:prstGeom>
          <a:noFill/>
        </p:spPr>
        <p:txBody>
          <a:bodyPr wrap="square" lIns="0" tIns="0" rIns="0" bIns="0" anchor="t">
            <a:spAutoFit/>
          </a:bodyPr>
          <a:lstStyle/>
          <a:p>
            <a:pPr algn="l">
              <a:lnSpc>
                <a:spcPts val="1679"/>
              </a:lnSpc>
            </a:pPr>
            <a:r>
              <a:rPr sz="1200" b="0" i="0">
                <a:solidFill>
                  <a:srgbClr val="4D5A55"/>
                </a:solidFill>
                <a:latin typeface="Calibri"/>
              </a:rPr>
              <a:t>Durée conseillée : un seul épisode, puis retour à la question du métabolisme.</a:t>
            </a:r>
          </a:p>
        </p:txBody>
      </p:sp>
      <p:sp>
        <p:nvSpPr>
          <p:cNvPr id="8" name="TextBox 7"/>
          <p:cNvSpPr txBox="1"/>
          <p:nvPr/>
        </p:nvSpPr>
        <p:spPr>
          <a:xfrm>
            <a:off x="10109200" y="6268720"/>
            <a:ext cx="1270000" cy="182879"/>
          </a:xfrm>
          <a:prstGeom prst="rect">
            <a:avLst/>
          </a:prstGeom>
          <a:noFill/>
        </p:spPr>
        <p:txBody>
          <a:bodyPr wrap="square" lIns="0" tIns="0" rIns="0" bIns="0" anchor="t">
            <a:spAutoFit/>
          </a:bodyPr>
          <a:lstStyle/>
          <a:p>
            <a:pPr algn="r">
              <a:lnSpc>
                <a:spcPts val="1439"/>
              </a:lnSpc>
            </a:pPr>
            <a:r>
              <a:rPr sz="1200" b="0" i="0">
                <a:solidFill>
                  <a:srgbClr val="4D5A55"/>
                </a:solidFill>
                <a:latin typeface="Calibri"/>
              </a:rPr>
              <a:t>08 / 43</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1" fill="hold" nodeType="withEffect">
                                  <p:stCondLst>
                                    <p:cond delay="300"/>
                                  </p:stCondLst>
                                  <p:childTnLst>
                                    <p:set>
                                      <p:cBhvr>
                                        <p:cTn id="6" dur="1" fill="hold">
                                          <p:stCondLst>
                                            <p:cond delay="0"/>
                                          </p:stCondLst>
                                        </p:cTn>
                                        <p:tgtEl>
                                          <p:spTgt spid="3"/>
                                        </p:tgtEl>
                                        <p:attrNameLst>
                                          <p:attrName>style.visibility</p:attrName>
                                        </p:attrNameLst>
                                      </p:cBhvr>
                                      <p:to>
                                        <p:strVal val="visible"/>
                                      </p:to>
                                    </p:set>
                                    <p:anim calcmode="lin" valueType="num">
                                      <p:cBhvr>
                                        <p:cTn id="7" dur="700" fill="hold"/>
                                        <p:tgtEl>
                                          <p:spTgt spid="3"/>
                                        </p:tgtEl>
                                        <p:attrNameLst>
                                          <p:attrName>ppt_y</p:attrName>
                                        </p:attrNameLst>
                                      </p:cBhvr>
                                      <p:tavLst>
                                        <p:tav tm="0">
                                          <p:val>
                                            <p:strVal val="#ppt_y+.08"/>
                                          </p:val>
                                        </p:tav>
                                        <p:tav tm="100000">
                                          <p:val>
                                            <p:strVal val="#ppt_y"/>
                                          </p:val>
                                        </p:tav>
                                      </p:tavLst>
                                    </p:anim>
                                    <p:animEffect transition="in" filter="fade">
                                      <p:cBhvr>
                                        <p:cTn id="8" dur="700"/>
                                        <p:tgtEl>
                                          <p:spTgt spid="3"/>
                                        </p:tgtEl>
                                      </p:cBhvr>
                                    </p:animEffect>
                                  </p:childTnLst>
                                </p:cTn>
                              </p:par>
                              <p:par>
                                <p:cTn id="9" presetID="42" presetClass="entr" presetSubtype="1" fill="hold" nodeType="withEffect">
                                  <p:stCondLst>
                                    <p:cond delay="950"/>
                                  </p:stCondLst>
                                  <p:childTnLst>
                                    <p:set>
                                      <p:cBhvr>
                                        <p:cTn id="10" dur="1" fill="hold">
                                          <p:stCondLst>
                                            <p:cond delay="0"/>
                                          </p:stCondLst>
                                        </p:cTn>
                                        <p:tgtEl>
                                          <p:spTgt spid="4"/>
                                        </p:tgtEl>
                                        <p:attrNameLst>
                                          <p:attrName>style.visibility</p:attrName>
                                        </p:attrNameLst>
                                      </p:cBhvr>
                                      <p:to>
                                        <p:strVal val="visible"/>
                                      </p:to>
                                    </p:set>
                                    <p:anim calcmode="lin" valueType="num">
                                      <p:cBhvr>
                                        <p:cTn id="11" dur="700" fill="hold"/>
                                        <p:tgtEl>
                                          <p:spTgt spid="4"/>
                                        </p:tgtEl>
                                        <p:attrNameLst>
                                          <p:attrName>ppt_y</p:attrName>
                                        </p:attrNameLst>
                                      </p:cBhvr>
                                      <p:tavLst>
                                        <p:tav tm="0">
                                          <p:val>
                                            <p:strVal val="#ppt_y+.08"/>
                                          </p:val>
                                        </p:tav>
                                        <p:tav tm="100000">
                                          <p:val>
                                            <p:strVal val="#ppt_y"/>
                                          </p:val>
                                        </p:tav>
                                      </p:tavLst>
                                    </p:anim>
                                    <p:animEffect transition="in" filter="fade">
                                      <p:cBhvr>
                                        <p:cTn id="12" dur="700"/>
                                        <p:tgtEl>
                                          <p:spTgt spid="4"/>
                                        </p:tgtEl>
                                      </p:cBhvr>
                                    </p:animEffect>
                                  </p:childTnLst>
                                </p:cTn>
                              </p:par>
                              <p:par>
                                <p:cTn id="13" presetID="42" presetClass="entr" presetSubtype="1" fill="hold" nodeType="withEffect">
                                  <p:stCondLst>
                                    <p:cond delay="1600"/>
                                  </p:stCondLst>
                                  <p:childTnLst>
                                    <p:set>
                                      <p:cBhvr>
                                        <p:cTn id="14" dur="1" fill="hold">
                                          <p:stCondLst>
                                            <p:cond delay="0"/>
                                          </p:stCondLst>
                                        </p:cTn>
                                        <p:tgtEl>
                                          <p:spTgt spid="5"/>
                                        </p:tgtEl>
                                        <p:attrNameLst>
                                          <p:attrName>style.visibility</p:attrName>
                                        </p:attrNameLst>
                                      </p:cBhvr>
                                      <p:to>
                                        <p:strVal val="visible"/>
                                      </p:to>
                                    </p:set>
                                    <p:anim calcmode="lin" valueType="num">
                                      <p:cBhvr>
                                        <p:cTn id="15" dur="700" fill="hold"/>
                                        <p:tgtEl>
                                          <p:spTgt spid="5"/>
                                        </p:tgtEl>
                                        <p:attrNameLst>
                                          <p:attrName>ppt_y</p:attrName>
                                        </p:attrNameLst>
                                      </p:cBhvr>
                                      <p:tavLst>
                                        <p:tav tm="0">
                                          <p:val>
                                            <p:strVal val="#ppt_y+.08"/>
                                          </p:val>
                                        </p:tav>
                                        <p:tav tm="100000">
                                          <p:val>
                                            <p:strVal val="#ppt_y"/>
                                          </p:val>
                                        </p:tav>
                                      </p:tavLst>
                                    </p:anim>
                                    <p:animEffect transition="in" filter="fade">
                                      <p:cBhvr>
                                        <p:cTn id="16" dur="700"/>
                                        <p:tgtEl>
                                          <p:spTgt spid="5"/>
                                        </p:tgtEl>
                                      </p:cBhvr>
                                    </p:animEffect>
                                  </p:childTnLst>
                                </p:cTn>
                              </p:par>
                              <p:par>
                                <p:cTn id="17" presetID="42" presetClass="entr" presetSubtype="1" fill="hold" nodeType="withEffect">
                                  <p:stCondLst>
                                    <p:cond delay="2250"/>
                                  </p:stCondLst>
                                  <p:childTnLst>
                                    <p:set>
                                      <p:cBhvr>
                                        <p:cTn id="18" dur="1" fill="hold">
                                          <p:stCondLst>
                                            <p:cond delay="0"/>
                                          </p:stCondLst>
                                        </p:cTn>
                                        <p:tgtEl>
                                          <p:spTgt spid="6"/>
                                        </p:tgtEl>
                                        <p:attrNameLst>
                                          <p:attrName>style.visibility</p:attrName>
                                        </p:attrNameLst>
                                      </p:cBhvr>
                                      <p:to>
                                        <p:strVal val="visible"/>
                                      </p:to>
                                    </p:set>
                                    <p:anim calcmode="lin" valueType="num">
                                      <p:cBhvr>
                                        <p:cTn id="19" dur="700" fill="hold"/>
                                        <p:tgtEl>
                                          <p:spTgt spid="6"/>
                                        </p:tgtEl>
                                        <p:attrNameLst>
                                          <p:attrName>ppt_y</p:attrName>
                                        </p:attrNameLst>
                                      </p:cBhvr>
                                      <p:tavLst>
                                        <p:tav tm="0">
                                          <p:val>
                                            <p:strVal val="#ppt_y+.08"/>
                                          </p:val>
                                        </p:tav>
                                        <p:tav tm="100000">
                                          <p:val>
                                            <p:strVal val="#ppt_y"/>
                                          </p:val>
                                        </p:tav>
                                      </p:tavLst>
                                    </p:anim>
                                    <p:animEffect transition="in" filter="fade">
                                      <p:cBhvr>
                                        <p:cTn id="20" dur="700"/>
                                        <p:tgtEl>
                                          <p:spTgt spid="6"/>
                                        </p:tgtEl>
                                      </p:cBhvr>
                                    </p:animEffect>
                                  </p:childTnLst>
                                </p:cTn>
                              </p:par>
                              <p:par>
                                <p:cTn id="21" presetID="42" presetClass="entr" presetSubtype="1" fill="hold" nodeType="withEffect">
                                  <p:stCondLst>
                                    <p:cond delay="2250"/>
                                  </p:stCondLst>
                                  <p:childTnLst>
                                    <p:set>
                                      <p:cBhvr>
                                        <p:cTn id="22" dur="1" fill="hold">
                                          <p:stCondLst>
                                            <p:cond delay="0"/>
                                          </p:stCondLst>
                                        </p:cTn>
                                        <p:tgtEl>
                                          <p:spTgt spid="7"/>
                                        </p:tgtEl>
                                        <p:attrNameLst>
                                          <p:attrName>style.visibility</p:attrName>
                                        </p:attrNameLst>
                                      </p:cBhvr>
                                      <p:to>
                                        <p:strVal val="visible"/>
                                      </p:to>
                                    </p:set>
                                    <p:anim calcmode="lin" valueType="num">
                                      <p:cBhvr>
                                        <p:cTn id="23" dur="700" fill="hold"/>
                                        <p:tgtEl>
                                          <p:spTgt spid="7"/>
                                        </p:tgtEl>
                                        <p:attrNameLst>
                                          <p:attrName>ppt_y</p:attrName>
                                        </p:attrNameLst>
                                      </p:cBhvr>
                                      <p:tavLst>
                                        <p:tav tm="0">
                                          <p:val>
                                            <p:strVal val="#ppt_y+.08"/>
                                          </p:val>
                                        </p:tav>
                                        <p:tav tm="100000">
                                          <p:val>
                                            <p:strVal val="#ppt_y"/>
                                          </p:val>
                                        </p:tav>
                                      </p:tavLst>
                                    </p:anim>
                                    <p:animEffect transition="in" filter="fade">
                                      <p:cBhvr>
                                        <p:cTn id="24" dur="7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0211D"/>
        </a:solidFill>
        <a:effectLst/>
      </p:bgPr>
    </p:bg>
    <p:spTree>
      <p:nvGrpSpPr>
        <p:cNvPr id="1" name=""/>
        <p:cNvGrpSpPr/>
        <p:nvPr/>
      </p:nvGrpSpPr>
      <p:grpSpPr>
        <a:xfrm>
          <a:off x="0" y="0"/>
          <a:ext cx="0" cy="0"/>
          <a:chOff x="0" y="0"/>
          <a:chExt cx="0" cy="0"/>
        </a:xfrm>
      </p:grpSpPr>
      <p:pic>
        <p:nvPicPr>
          <p:cNvPr id="2" name="s01.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
        <p:nvSpPr>
          <p:cNvPr id="3" name="TextBox 2"/>
          <p:cNvSpPr txBox="1"/>
          <p:nvPr/>
        </p:nvSpPr>
        <p:spPr>
          <a:xfrm>
            <a:off x="812800" y="660400"/>
            <a:ext cx="8255000" cy="182879"/>
          </a:xfrm>
          <a:prstGeom prst="rect">
            <a:avLst/>
          </a:prstGeom>
          <a:noFill/>
        </p:spPr>
        <p:txBody>
          <a:bodyPr wrap="square" lIns="0" tIns="0" rIns="0" bIns="0" anchor="t">
            <a:spAutoFit/>
          </a:bodyPr>
          <a:lstStyle/>
          <a:p>
            <a:pPr algn="l">
              <a:lnSpc>
                <a:spcPts val="1439"/>
              </a:lnSpc>
            </a:pPr>
            <a:r>
              <a:rPr sz="1200" b="1" i="0" spc="200">
                <a:solidFill>
                  <a:srgbClr val="F0703F"/>
                </a:solidFill>
                <a:latin typeface="Calibri"/>
              </a:rPr>
              <a:t>MES TRAVAUX ACTUELS</a:t>
            </a:r>
          </a:p>
        </p:txBody>
      </p:sp>
      <p:sp>
        <p:nvSpPr>
          <p:cNvPr id="4" name="TextBox 3"/>
          <p:cNvSpPr txBox="1"/>
          <p:nvPr/>
        </p:nvSpPr>
        <p:spPr>
          <a:xfrm>
            <a:off x="812800" y="1206500"/>
            <a:ext cx="7937500" cy="2090927"/>
          </a:xfrm>
          <a:prstGeom prst="rect">
            <a:avLst/>
          </a:prstGeom>
          <a:noFill/>
        </p:spPr>
        <p:txBody>
          <a:bodyPr wrap="square" lIns="0" tIns="0" rIns="0" bIns="0" anchor="t">
            <a:spAutoFit/>
          </a:bodyPr>
          <a:lstStyle/>
          <a:p>
            <a:pPr algn="l">
              <a:lnSpc>
                <a:spcPts val="8231"/>
              </a:lnSpc>
            </a:pPr>
            <a:r>
              <a:rPr sz="7728" b="0" i="0" spc="-200">
                <a:solidFill>
                  <a:srgbClr val="F3EEE4"/>
                </a:solidFill>
                <a:latin typeface="Cambria"/>
              </a:rPr>
              <a:t>Prédire les réponses du </a:t>
            </a:r>
            <a:r>
              <a:rPr sz="7728" b="0" i="1" spc="-200">
                <a:solidFill>
                  <a:srgbClr val="F3EEE4"/>
                </a:solidFill>
                <a:latin typeface="Cambria"/>
              </a:rPr>
              <a:t>métabolisme</a:t>
            </a:r>
          </a:p>
        </p:txBody>
      </p:sp>
      <p:sp>
        <p:nvSpPr>
          <p:cNvPr id="5" name="TextBox 4"/>
          <p:cNvSpPr txBox="1"/>
          <p:nvPr/>
        </p:nvSpPr>
        <p:spPr>
          <a:xfrm>
            <a:off x="812800" y="4635500"/>
            <a:ext cx="5715000" cy="568960"/>
          </a:xfrm>
          <a:prstGeom prst="rect">
            <a:avLst/>
          </a:prstGeom>
          <a:noFill/>
        </p:spPr>
        <p:txBody>
          <a:bodyPr wrap="square" lIns="0" tIns="0" rIns="0" bIns="0" anchor="t">
            <a:spAutoFit/>
          </a:bodyPr>
          <a:lstStyle/>
          <a:p>
            <a:pPr algn="l">
              <a:lnSpc>
                <a:spcPts val="2240"/>
              </a:lnSpc>
            </a:pPr>
            <a:r>
              <a:rPr sz="1600" b="0" i="0">
                <a:solidFill>
                  <a:srgbClr val="C5D0C9"/>
                </a:solidFill>
                <a:latin typeface="Calibri"/>
              </a:rPr>
              <a:t>Grâce à l’intelligence artificielle et à la modélisation physiologique.</a:t>
            </a:r>
          </a:p>
        </p:txBody>
      </p:sp>
      <p:sp>
        <p:nvSpPr>
          <p:cNvPr id="6" name="TextBox 5"/>
          <p:cNvSpPr txBox="1"/>
          <p:nvPr/>
        </p:nvSpPr>
        <p:spPr>
          <a:xfrm>
            <a:off x="812800" y="5461000"/>
            <a:ext cx="5715000" cy="243840"/>
          </a:xfrm>
          <a:prstGeom prst="rect">
            <a:avLst/>
          </a:prstGeom>
          <a:noFill/>
        </p:spPr>
        <p:txBody>
          <a:bodyPr wrap="square" lIns="0" tIns="0" rIns="0" bIns="0" anchor="t">
            <a:spAutoFit/>
          </a:bodyPr>
          <a:lstStyle/>
          <a:p>
            <a:pPr algn="l">
              <a:lnSpc>
                <a:spcPts val="1920"/>
              </a:lnSpc>
            </a:pPr>
            <a:r>
              <a:rPr sz="1600" b="1" i="0">
                <a:solidFill>
                  <a:srgbClr val="F3EEE4"/>
                </a:solidFill>
                <a:latin typeface="Calibri"/>
              </a:rPr>
              <a:t>Dr Nabile Bentaleb</a:t>
            </a:r>
          </a:p>
        </p:txBody>
      </p:sp>
      <p:sp>
        <p:nvSpPr>
          <p:cNvPr id="7" name="TextBox 6"/>
          <p:cNvSpPr txBox="1"/>
          <p:nvPr/>
        </p:nvSpPr>
        <p:spPr>
          <a:xfrm>
            <a:off x="10109200" y="6268720"/>
            <a:ext cx="1270000" cy="182879"/>
          </a:xfrm>
          <a:prstGeom prst="rect">
            <a:avLst/>
          </a:prstGeom>
          <a:noFill/>
        </p:spPr>
        <p:txBody>
          <a:bodyPr wrap="square" lIns="0" tIns="0" rIns="0" bIns="0" anchor="t">
            <a:spAutoFit/>
          </a:bodyPr>
          <a:lstStyle/>
          <a:p>
            <a:pPr algn="r">
              <a:lnSpc>
                <a:spcPts val="1439"/>
              </a:lnSpc>
            </a:pPr>
            <a:r>
              <a:rPr sz="1200" b="0" i="0">
                <a:solidFill>
                  <a:srgbClr val="9DB0A7"/>
                </a:solidFill>
                <a:latin typeface="Calibri"/>
              </a:rPr>
              <a:t>09 / 43</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par>
                                <p:cTn id="7" presetID="42" presetClass="entr" presetSubtype="1" fill="hold" nodeType="withEffect">
                                  <p:stCondLst>
                                    <p:cond delay="300"/>
                                  </p:stCondLst>
                                  <p:childTnLst>
                                    <p:set>
                                      <p:cBhvr>
                                        <p:cTn id="8" dur="1" fill="hold">
                                          <p:stCondLst>
                                            <p:cond delay="0"/>
                                          </p:stCondLst>
                                        </p:cTn>
                                        <p:tgtEl>
                                          <p:spTgt spid="4"/>
                                        </p:tgtEl>
                                        <p:attrNameLst>
                                          <p:attrName>style.visibility</p:attrName>
                                        </p:attrNameLst>
                                      </p:cBhvr>
                                      <p:to>
                                        <p:strVal val="visible"/>
                                      </p:to>
                                    </p:set>
                                    <p:anim calcmode="lin" valueType="num">
                                      <p:cBhvr>
                                        <p:cTn id="9" dur="700" fill="hold"/>
                                        <p:tgtEl>
                                          <p:spTgt spid="4"/>
                                        </p:tgtEl>
                                        <p:attrNameLst>
                                          <p:attrName>ppt_y</p:attrName>
                                        </p:attrNameLst>
                                      </p:cBhvr>
                                      <p:tavLst>
                                        <p:tav tm="0">
                                          <p:val>
                                            <p:strVal val="#ppt_y+.08"/>
                                          </p:val>
                                        </p:tav>
                                        <p:tav tm="100000">
                                          <p:val>
                                            <p:strVal val="#ppt_y"/>
                                          </p:val>
                                        </p:tav>
                                      </p:tavLst>
                                    </p:anim>
                                    <p:animEffect transition="in" filter="fade">
                                      <p:cBhvr>
                                        <p:cTn id="10" dur="700"/>
                                        <p:tgtEl>
                                          <p:spTgt spid="4"/>
                                        </p:tgtEl>
                                      </p:cBhvr>
                                    </p:animEffect>
                                  </p:childTnLst>
                                </p:cTn>
                              </p:par>
                              <p:par>
                                <p:cTn id="11" presetID="42" presetClass="entr" presetSubtype="1" fill="hold" nodeType="withEffect">
                                  <p:stCondLst>
                                    <p:cond delay="950"/>
                                  </p:stCondLst>
                                  <p:childTnLst>
                                    <p:set>
                                      <p:cBhvr>
                                        <p:cTn id="12" dur="1" fill="hold">
                                          <p:stCondLst>
                                            <p:cond delay="0"/>
                                          </p:stCondLst>
                                        </p:cTn>
                                        <p:tgtEl>
                                          <p:spTgt spid="5"/>
                                        </p:tgtEl>
                                        <p:attrNameLst>
                                          <p:attrName>style.visibility</p:attrName>
                                        </p:attrNameLst>
                                      </p:cBhvr>
                                      <p:to>
                                        <p:strVal val="visible"/>
                                      </p:to>
                                    </p:set>
                                    <p:anim calcmode="lin" valueType="num">
                                      <p:cBhvr>
                                        <p:cTn id="13" dur="700" fill="hold"/>
                                        <p:tgtEl>
                                          <p:spTgt spid="5"/>
                                        </p:tgtEl>
                                        <p:attrNameLst>
                                          <p:attrName>ppt_y</p:attrName>
                                        </p:attrNameLst>
                                      </p:cBhvr>
                                      <p:tavLst>
                                        <p:tav tm="0">
                                          <p:val>
                                            <p:strVal val="#ppt_y+.08"/>
                                          </p:val>
                                        </p:tav>
                                        <p:tav tm="100000">
                                          <p:val>
                                            <p:strVal val="#ppt_y"/>
                                          </p:val>
                                        </p:tav>
                                      </p:tavLst>
                                    </p:anim>
                                    <p:animEffect transition="in" filter="fade">
                                      <p:cBhvr>
                                        <p:cTn id="14" dur="700"/>
                                        <p:tgtEl>
                                          <p:spTgt spid="5"/>
                                        </p:tgtEl>
                                      </p:cBhvr>
                                    </p:animEffect>
                                  </p:childTnLst>
                                </p:cTn>
                              </p:par>
                              <p:par>
                                <p:cTn id="15" presetID="42" presetClass="entr" presetSubtype="1" fill="hold" nodeType="withEffect">
                                  <p:stCondLst>
                                    <p:cond delay="1600"/>
                                  </p:stCondLst>
                                  <p:childTnLst>
                                    <p:set>
                                      <p:cBhvr>
                                        <p:cTn id="16" dur="1" fill="hold">
                                          <p:stCondLst>
                                            <p:cond delay="0"/>
                                          </p:stCondLst>
                                        </p:cTn>
                                        <p:tgtEl>
                                          <p:spTgt spid="6"/>
                                        </p:tgtEl>
                                        <p:attrNameLst>
                                          <p:attrName>style.visibility</p:attrName>
                                        </p:attrNameLst>
                                      </p:cBhvr>
                                      <p:to>
                                        <p:strVal val="visible"/>
                                      </p:to>
                                    </p:set>
                                    <p:anim calcmode="lin" valueType="num">
                                      <p:cBhvr>
                                        <p:cTn id="17" dur="700" fill="hold"/>
                                        <p:tgtEl>
                                          <p:spTgt spid="6"/>
                                        </p:tgtEl>
                                        <p:attrNameLst>
                                          <p:attrName>ppt_y</p:attrName>
                                        </p:attrNameLst>
                                      </p:cBhvr>
                                      <p:tavLst>
                                        <p:tav tm="0">
                                          <p:val>
                                            <p:strVal val="#ppt_y+.08"/>
                                          </p:val>
                                        </p:tav>
                                        <p:tav tm="100000">
                                          <p:val>
                                            <p:strVal val="#ppt_y"/>
                                          </p:val>
                                        </p:tav>
                                      </p:tavLst>
                                    </p:anim>
                                    <p:animEffect transition="in" filter="fade">
                                      <p:cBhvr>
                                        <p:cTn id="18" dur="7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0" showWhenStopped="0">
                <p:cTn id="19" repeatCount="indefinite" fill="hold" display="0">
                  <p:stCondLst>
                    <p:cond delay="indefinite"/>
                  </p:stCondLst>
                  <p:endCondLst>
                    <p:cond evt="onStopAudio" delay="0">
                      <p:tgtEl>
                        <p:sldTgt/>
                      </p:tgtEl>
                    </p:cond>
                  </p:endCondLst>
                </p:cTn>
                <p:tgtEl>
                  <p:spTgt spid="2"/>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0211D"/>
        </a:solidFill>
        <a:effectLst/>
      </p:bgPr>
    </p:bg>
    <p:spTree>
      <p:nvGrpSpPr>
        <p:cNvPr id="1" name=""/>
        <p:cNvGrpSpPr/>
        <p:nvPr/>
      </p:nvGrpSpPr>
      <p:grpSpPr>
        <a:xfrm>
          <a:off x="0" y="0"/>
          <a:ext cx="0" cy="0"/>
          <a:chOff x="0" y="0"/>
          <a:chExt cx="0" cy="0"/>
        </a:xfrm>
      </p:grpSpPr>
      <p:sp>
        <p:nvSpPr>
          <p:cNvPr id="2" name="TextBox 1"/>
          <p:cNvSpPr txBox="1"/>
          <p:nvPr/>
        </p:nvSpPr>
        <p:spPr>
          <a:xfrm>
            <a:off x="812800" y="660400"/>
            <a:ext cx="8255000" cy="182879"/>
          </a:xfrm>
          <a:prstGeom prst="rect">
            <a:avLst/>
          </a:prstGeom>
          <a:noFill/>
        </p:spPr>
        <p:txBody>
          <a:bodyPr wrap="square" lIns="0" tIns="0" rIns="0" bIns="0" anchor="t">
            <a:spAutoFit/>
          </a:bodyPr>
          <a:lstStyle/>
          <a:p>
            <a:pPr algn="l">
              <a:lnSpc>
                <a:spcPts val="1439"/>
              </a:lnSpc>
            </a:pPr>
            <a:r>
              <a:rPr sz="1200" b="1" i="0" spc="200">
                <a:solidFill>
                  <a:srgbClr val="F0703F"/>
                </a:solidFill>
                <a:latin typeface="Calibri"/>
              </a:rPr>
              <a:t>NOTRE AMBITION</a:t>
            </a:r>
          </a:p>
        </p:txBody>
      </p:sp>
      <p:sp>
        <p:nvSpPr>
          <p:cNvPr id="3" name="TextBox 2"/>
          <p:cNvSpPr txBox="1"/>
          <p:nvPr/>
        </p:nvSpPr>
        <p:spPr>
          <a:xfrm>
            <a:off x="812800" y="1041400"/>
            <a:ext cx="9525000" cy="686816"/>
          </a:xfrm>
          <a:prstGeom prst="rect">
            <a:avLst/>
          </a:prstGeom>
          <a:noFill/>
        </p:spPr>
        <p:txBody>
          <a:bodyPr wrap="square" lIns="0" tIns="0" rIns="0" bIns="0" anchor="t">
            <a:spAutoFit/>
          </a:bodyPr>
          <a:lstStyle/>
          <a:p>
            <a:pPr algn="l">
              <a:lnSpc>
                <a:spcPts val="5408"/>
              </a:lnSpc>
            </a:pPr>
            <a:r>
              <a:rPr sz="4784" b="0" i="0" spc="-100">
                <a:solidFill>
                  <a:srgbClr val="F3EEE4"/>
                </a:solidFill>
                <a:latin typeface="Cambria"/>
              </a:rPr>
              <a:t>L’ambition qui guide mes travaux</a:t>
            </a:r>
          </a:p>
        </p:txBody>
      </p:sp>
      <p:sp>
        <p:nvSpPr>
          <p:cNvPr id="4" name="TextBox 3"/>
          <p:cNvSpPr txBox="1"/>
          <p:nvPr/>
        </p:nvSpPr>
        <p:spPr>
          <a:xfrm>
            <a:off x="812800" y="2540000"/>
            <a:ext cx="9525000" cy="1400048"/>
          </a:xfrm>
          <a:prstGeom prst="rect">
            <a:avLst/>
          </a:prstGeom>
          <a:noFill/>
        </p:spPr>
        <p:txBody>
          <a:bodyPr wrap="square" lIns="0" tIns="0" rIns="0" bIns="0" anchor="t">
            <a:spAutoFit/>
          </a:bodyPr>
          <a:lstStyle/>
          <a:p>
            <a:pPr algn="l">
              <a:lnSpc>
                <a:spcPts val="5512"/>
              </a:lnSpc>
            </a:pPr>
            <a:r>
              <a:rPr sz="4784" b="0" i="0" spc="-100">
                <a:solidFill>
                  <a:srgbClr val="F0703F"/>
                </a:solidFill>
                <a:latin typeface="Cambria"/>
              </a:rPr>
              <a:t>Aider des millions de personnes à préserver leur santé métabolique.</a:t>
            </a:r>
          </a:p>
        </p:txBody>
      </p:sp>
      <p:sp>
        <p:nvSpPr>
          <p:cNvPr id="5" name="TextBox 4"/>
          <p:cNvSpPr txBox="1"/>
          <p:nvPr/>
        </p:nvSpPr>
        <p:spPr>
          <a:xfrm>
            <a:off x="812800" y="5016500"/>
            <a:ext cx="6985000" cy="568960"/>
          </a:xfrm>
          <a:prstGeom prst="rect">
            <a:avLst/>
          </a:prstGeom>
          <a:noFill/>
        </p:spPr>
        <p:txBody>
          <a:bodyPr wrap="square" lIns="0" tIns="0" rIns="0" bIns="0" anchor="t">
            <a:spAutoFit/>
          </a:bodyPr>
          <a:lstStyle/>
          <a:p>
            <a:pPr algn="l">
              <a:lnSpc>
                <a:spcPts val="2240"/>
              </a:lnSpc>
            </a:pPr>
            <a:r>
              <a:rPr sz="1600" b="0" i="0">
                <a:solidFill>
                  <a:srgbClr val="C5D0C9"/>
                </a:solidFill>
                <a:latin typeface="Calibri"/>
              </a:rPr>
              <a:t>Contribuer à prévenir le diabète de type 2 et l’obésité, et aider chacun à rester physiquement actif.</a:t>
            </a:r>
          </a:p>
        </p:txBody>
      </p:sp>
      <p:sp>
        <p:nvSpPr>
          <p:cNvPr id="6" name="TextBox 5"/>
          <p:cNvSpPr txBox="1"/>
          <p:nvPr/>
        </p:nvSpPr>
        <p:spPr>
          <a:xfrm>
            <a:off x="10109200" y="6268720"/>
            <a:ext cx="1270000" cy="182879"/>
          </a:xfrm>
          <a:prstGeom prst="rect">
            <a:avLst/>
          </a:prstGeom>
          <a:noFill/>
        </p:spPr>
        <p:txBody>
          <a:bodyPr wrap="square" lIns="0" tIns="0" rIns="0" bIns="0" anchor="t">
            <a:spAutoFit/>
          </a:bodyPr>
          <a:lstStyle/>
          <a:p>
            <a:pPr algn="r">
              <a:lnSpc>
                <a:spcPts val="1439"/>
              </a:lnSpc>
            </a:pPr>
            <a:r>
              <a:rPr sz="1200" b="0" i="0">
                <a:solidFill>
                  <a:srgbClr val="9DB0A7"/>
                </a:solidFill>
                <a:latin typeface="Calibri"/>
              </a:rPr>
              <a:t>10 / 43</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1" fill="hold" nodeType="withEffect">
                                  <p:stCondLst>
                                    <p:cond delay="300"/>
                                  </p:stCondLst>
                                  <p:childTnLst>
                                    <p:set>
                                      <p:cBhvr>
                                        <p:cTn id="6" dur="1" fill="hold">
                                          <p:stCondLst>
                                            <p:cond delay="0"/>
                                          </p:stCondLst>
                                        </p:cTn>
                                        <p:tgtEl>
                                          <p:spTgt spid="3"/>
                                        </p:tgtEl>
                                        <p:attrNameLst>
                                          <p:attrName>style.visibility</p:attrName>
                                        </p:attrNameLst>
                                      </p:cBhvr>
                                      <p:to>
                                        <p:strVal val="visible"/>
                                      </p:to>
                                    </p:set>
                                    <p:anim calcmode="lin" valueType="num">
                                      <p:cBhvr>
                                        <p:cTn id="7" dur="700" fill="hold"/>
                                        <p:tgtEl>
                                          <p:spTgt spid="3"/>
                                        </p:tgtEl>
                                        <p:attrNameLst>
                                          <p:attrName>ppt_y</p:attrName>
                                        </p:attrNameLst>
                                      </p:cBhvr>
                                      <p:tavLst>
                                        <p:tav tm="0">
                                          <p:val>
                                            <p:strVal val="#ppt_y+.08"/>
                                          </p:val>
                                        </p:tav>
                                        <p:tav tm="100000">
                                          <p:val>
                                            <p:strVal val="#ppt_y"/>
                                          </p:val>
                                        </p:tav>
                                      </p:tavLst>
                                    </p:anim>
                                    <p:animEffect transition="in" filter="fade">
                                      <p:cBhvr>
                                        <p:cTn id="8" dur="700"/>
                                        <p:tgtEl>
                                          <p:spTgt spid="3"/>
                                        </p:tgtEl>
                                      </p:cBhvr>
                                    </p:animEffect>
                                  </p:childTnLst>
                                </p:cTn>
                              </p:par>
                              <p:par>
                                <p:cTn id="9" presetID="42" presetClass="entr" presetSubtype="1" fill="hold" nodeType="withEffect">
                                  <p:stCondLst>
                                    <p:cond delay="950"/>
                                  </p:stCondLst>
                                  <p:childTnLst>
                                    <p:set>
                                      <p:cBhvr>
                                        <p:cTn id="10" dur="1" fill="hold">
                                          <p:stCondLst>
                                            <p:cond delay="0"/>
                                          </p:stCondLst>
                                        </p:cTn>
                                        <p:tgtEl>
                                          <p:spTgt spid="4"/>
                                        </p:tgtEl>
                                        <p:attrNameLst>
                                          <p:attrName>style.visibility</p:attrName>
                                        </p:attrNameLst>
                                      </p:cBhvr>
                                      <p:to>
                                        <p:strVal val="visible"/>
                                      </p:to>
                                    </p:set>
                                    <p:anim calcmode="lin" valueType="num">
                                      <p:cBhvr>
                                        <p:cTn id="11" dur="700" fill="hold"/>
                                        <p:tgtEl>
                                          <p:spTgt spid="4"/>
                                        </p:tgtEl>
                                        <p:attrNameLst>
                                          <p:attrName>ppt_y</p:attrName>
                                        </p:attrNameLst>
                                      </p:cBhvr>
                                      <p:tavLst>
                                        <p:tav tm="0">
                                          <p:val>
                                            <p:strVal val="#ppt_y+.08"/>
                                          </p:val>
                                        </p:tav>
                                        <p:tav tm="100000">
                                          <p:val>
                                            <p:strVal val="#ppt_y"/>
                                          </p:val>
                                        </p:tav>
                                      </p:tavLst>
                                    </p:anim>
                                    <p:animEffect transition="in" filter="fade">
                                      <p:cBhvr>
                                        <p:cTn id="12" dur="700"/>
                                        <p:tgtEl>
                                          <p:spTgt spid="4"/>
                                        </p:tgtEl>
                                      </p:cBhvr>
                                    </p:animEffect>
                                  </p:childTnLst>
                                </p:cTn>
                              </p:par>
                              <p:par>
                                <p:cTn id="13" presetID="42" presetClass="entr" presetSubtype="1" fill="hold" nodeType="withEffect">
                                  <p:stCondLst>
                                    <p:cond delay="1600"/>
                                  </p:stCondLst>
                                  <p:childTnLst>
                                    <p:set>
                                      <p:cBhvr>
                                        <p:cTn id="14" dur="1" fill="hold">
                                          <p:stCondLst>
                                            <p:cond delay="0"/>
                                          </p:stCondLst>
                                        </p:cTn>
                                        <p:tgtEl>
                                          <p:spTgt spid="5"/>
                                        </p:tgtEl>
                                        <p:attrNameLst>
                                          <p:attrName>style.visibility</p:attrName>
                                        </p:attrNameLst>
                                      </p:cBhvr>
                                      <p:to>
                                        <p:strVal val="visible"/>
                                      </p:to>
                                    </p:set>
                                    <p:anim calcmode="lin" valueType="num">
                                      <p:cBhvr>
                                        <p:cTn id="15" dur="700" fill="hold"/>
                                        <p:tgtEl>
                                          <p:spTgt spid="5"/>
                                        </p:tgtEl>
                                        <p:attrNameLst>
                                          <p:attrName>ppt_y</p:attrName>
                                        </p:attrNameLst>
                                      </p:cBhvr>
                                      <p:tavLst>
                                        <p:tav tm="0">
                                          <p:val>
                                            <p:strVal val="#ppt_y+.08"/>
                                          </p:val>
                                        </p:tav>
                                        <p:tav tm="100000">
                                          <p:val>
                                            <p:strVal val="#ppt_y"/>
                                          </p:val>
                                        </p:tav>
                                      </p:tavLst>
                                    </p:anim>
                                    <p:animEffect transition="in" filter="fade">
                                      <p:cBhvr>
                                        <p:cTn id="16" dur="7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3EEE4"/>
        </a:solidFill>
        <a:effectLst/>
      </p:bgPr>
    </p:bg>
    <p:spTree>
      <p:nvGrpSpPr>
        <p:cNvPr id="1" name=""/>
        <p:cNvGrpSpPr/>
        <p:nvPr/>
      </p:nvGrpSpPr>
      <p:grpSpPr>
        <a:xfrm>
          <a:off x="0" y="0"/>
          <a:ext cx="0" cy="0"/>
          <a:chOff x="0" y="0"/>
          <a:chExt cx="0" cy="0"/>
        </a:xfrm>
      </p:grpSpPr>
      <p:pic>
        <p:nvPicPr>
          <p:cNvPr id="2" name="s11.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
        <p:nvSpPr>
          <p:cNvPr id="3" name="TextBox 2"/>
          <p:cNvSpPr txBox="1"/>
          <p:nvPr/>
        </p:nvSpPr>
        <p:spPr>
          <a:xfrm>
            <a:off x="812800" y="660400"/>
            <a:ext cx="8255000" cy="182879"/>
          </a:xfrm>
          <a:prstGeom prst="rect">
            <a:avLst/>
          </a:prstGeom>
          <a:noFill/>
        </p:spPr>
        <p:txBody>
          <a:bodyPr wrap="square" lIns="0" tIns="0" rIns="0" bIns="0" anchor="t">
            <a:spAutoFit/>
          </a:bodyPr>
          <a:lstStyle/>
          <a:p>
            <a:pPr algn="l">
              <a:lnSpc>
                <a:spcPts val="1439"/>
              </a:lnSpc>
            </a:pPr>
            <a:r>
              <a:rPr sz="1200" b="1" i="0" spc="200">
                <a:solidFill>
                  <a:srgbClr val="B93A17"/>
                </a:solidFill>
                <a:latin typeface="Calibri"/>
              </a:rPr>
              <a:t>02 / COMPRENDRE NOTRE MÉTABOLISME</a:t>
            </a:r>
          </a:p>
        </p:txBody>
      </p:sp>
      <p:sp>
        <p:nvSpPr>
          <p:cNvPr id="4" name="TextBox 3"/>
          <p:cNvSpPr txBox="1"/>
          <p:nvPr/>
        </p:nvSpPr>
        <p:spPr>
          <a:xfrm>
            <a:off x="812800" y="1041400"/>
            <a:ext cx="9525000" cy="686816"/>
          </a:xfrm>
          <a:prstGeom prst="rect">
            <a:avLst/>
          </a:prstGeom>
          <a:noFill/>
        </p:spPr>
        <p:txBody>
          <a:bodyPr wrap="square" lIns="0" tIns="0" rIns="0" bIns="0" anchor="t">
            <a:spAutoFit/>
          </a:bodyPr>
          <a:lstStyle/>
          <a:p>
            <a:pPr algn="l">
              <a:lnSpc>
                <a:spcPts val="5408"/>
              </a:lnSpc>
            </a:pPr>
            <a:r>
              <a:rPr sz="4784" b="0" i="0" spc="-100">
                <a:solidFill>
                  <a:srgbClr val="10211D"/>
                </a:solidFill>
                <a:latin typeface="Cambria"/>
              </a:rPr>
              <a:t>Votre corps transforme l’énergie</a:t>
            </a:r>
          </a:p>
        </p:txBody>
      </p:sp>
      <p:sp>
        <p:nvSpPr>
          <p:cNvPr id="5" name="TextBox 4"/>
          <p:cNvSpPr txBox="1"/>
          <p:nvPr/>
        </p:nvSpPr>
        <p:spPr>
          <a:xfrm>
            <a:off x="812800" y="2984500"/>
            <a:ext cx="6350000" cy="910336"/>
          </a:xfrm>
          <a:prstGeom prst="rect">
            <a:avLst/>
          </a:prstGeom>
          <a:noFill/>
        </p:spPr>
        <p:txBody>
          <a:bodyPr wrap="square" lIns="0" tIns="0" rIns="0" bIns="0" anchor="t">
            <a:spAutoFit/>
          </a:bodyPr>
          <a:lstStyle/>
          <a:p>
            <a:pPr algn="l">
              <a:lnSpc>
                <a:spcPts val="3584"/>
              </a:lnSpc>
            </a:pPr>
            <a:r>
              <a:rPr sz="2560" b="0" i="0">
                <a:solidFill>
                  <a:srgbClr val="B93A17"/>
                </a:solidFill>
                <a:latin typeface="Cambria"/>
              </a:rPr>
              <a:t>Le métabolisme rassemble les transformations qui permettent au corps de fonctionner.</a:t>
            </a:r>
          </a:p>
        </p:txBody>
      </p:sp>
      <p:sp>
        <p:nvSpPr>
          <p:cNvPr id="6" name="TextBox 5"/>
          <p:cNvSpPr txBox="1"/>
          <p:nvPr/>
        </p:nvSpPr>
        <p:spPr>
          <a:xfrm>
            <a:off x="812800" y="4889500"/>
            <a:ext cx="5715000" cy="568960"/>
          </a:xfrm>
          <a:prstGeom prst="rect">
            <a:avLst/>
          </a:prstGeom>
          <a:noFill/>
        </p:spPr>
        <p:txBody>
          <a:bodyPr wrap="square" lIns="0" tIns="0" rIns="0" bIns="0" anchor="t">
            <a:spAutoFit/>
          </a:bodyPr>
          <a:lstStyle/>
          <a:p>
            <a:pPr algn="l">
              <a:lnSpc>
                <a:spcPts val="2240"/>
              </a:lnSpc>
            </a:pPr>
            <a:r>
              <a:rPr sz="1600" b="0" i="0">
                <a:solidFill>
                  <a:srgbClr val="4D5A55"/>
                </a:solidFill>
                <a:latin typeface="Calibri"/>
              </a:rPr>
              <a:t>Manger, marcher, récupérer : à chaque moment, les besoins évoluent.</a:t>
            </a:r>
          </a:p>
        </p:txBody>
      </p:sp>
      <p:sp>
        <p:nvSpPr>
          <p:cNvPr id="7" name="TextBox 6"/>
          <p:cNvSpPr txBox="1"/>
          <p:nvPr/>
        </p:nvSpPr>
        <p:spPr>
          <a:xfrm>
            <a:off x="10109200" y="6268720"/>
            <a:ext cx="1270000" cy="182879"/>
          </a:xfrm>
          <a:prstGeom prst="rect">
            <a:avLst/>
          </a:prstGeom>
          <a:noFill/>
        </p:spPr>
        <p:txBody>
          <a:bodyPr wrap="square" lIns="0" tIns="0" rIns="0" bIns="0" anchor="t">
            <a:spAutoFit/>
          </a:bodyPr>
          <a:lstStyle/>
          <a:p>
            <a:pPr algn="r">
              <a:lnSpc>
                <a:spcPts val="1439"/>
              </a:lnSpc>
            </a:pPr>
            <a:r>
              <a:rPr sz="1200" b="0" i="0">
                <a:solidFill>
                  <a:srgbClr val="4D5A55"/>
                </a:solidFill>
                <a:latin typeface="Calibri"/>
              </a:rPr>
              <a:t>11 / 43</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par>
                                <p:cTn id="7" presetID="42" presetClass="entr" presetSubtype="1" fill="hold" nodeType="withEffect">
                                  <p:stCondLst>
                                    <p:cond delay="300"/>
                                  </p:stCondLst>
                                  <p:childTnLst>
                                    <p:set>
                                      <p:cBhvr>
                                        <p:cTn id="8" dur="1" fill="hold">
                                          <p:stCondLst>
                                            <p:cond delay="0"/>
                                          </p:stCondLst>
                                        </p:cTn>
                                        <p:tgtEl>
                                          <p:spTgt spid="4"/>
                                        </p:tgtEl>
                                        <p:attrNameLst>
                                          <p:attrName>style.visibility</p:attrName>
                                        </p:attrNameLst>
                                      </p:cBhvr>
                                      <p:to>
                                        <p:strVal val="visible"/>
                                      </p:to>
                                    </p:set>
                                    <p:anim calcmode="lin" valueType="num">
                                      <p:cBhvr>
                                        <p:cTn id="9" dur="700" fill="hold"/>
                                        <p:tgtEl>
                                          <p:spTgt spid="4"/>
                                        </p:tgtEl>
                                        <p:attrNameLst>
                                          <p:attrName>ppt_y</p:attrName>
                                        </p:attrNameLst>
                                      </p:cBhvr>
                                      <p:tavLst>
                                        <p:tav tm="0">
                                          <p:val>
                                            <p:strVal val="#ppt_y+.08"/>
                                          </p:val>
                                        </p:tav>
                                        <p:tav tm="100000">
                                          <p:val>
                                            <p:strVal val="#ppt_y"/>
                                          </p:val>
                                        </p:tav>
                                      </p:tavLst>
                                    </p:anim>
                                    <p:animEffect transition="in" filter="fade">
                                      <p:cBhvr>
                                        <p:cTn id="10" dur="700"/>
                                        <p:tgtEl>
                                          <p:spTgt spid="4"/>
                                        </p:tgtEl>
                                      </p:cBhvr>
                                    </p:animEffect>
                                  </p:childTnLst>
                                </p:cTn>
                              </p:par>
                              <p:par>
                                <p:cTn id="11" presetID="42" presetClass="entr" presetSubtype="1" fill="hold" nodeType="withEffect">
                                  <p:stCondLst>
                                    <p:cond delay="950"/>
                                  </p:stCondLst>
                                  <p:childTnLst>
                                    <p:set>
                                      <p:cBhvr>
                                        <p:cTn id="12" dur="1" fill="hold">
                                          <p:stCondLst>
                                            <p:cond delay="0"/>
                                          </p:stCondLst>
                                        </p:cTn>
                                        <p:tgtEl>
                                          <p:spTgt spid="5"/>
                                        </p:tgtEl>
                                        <p:attrNameLst>
                                          <p:attrName>style.visibility</p:attrName>
                                        </p:attrNameLst>
                                      </p:cBhvr>
                                      <p:to>
                                        <p:strVal val="visible"/>
                                      </p:to>
                                    </p:set>
                                    <p:anim calcmode="lin" valueType="num">
                                      <p:cBhvr>
                                        <p:cTn id="13" dur="700" fill="hold"/>
                                        <p:tgtEl>
                                          <p:spTgt spid="5"/>
                                        </p:tgtEl>
                                        <p:attrNameLst>
                                          <p:attrName>ppt_y</p:attrName>
                                        </p:attrNameLst>
                                      </p:cBhvr>
                                      <p:tavLst>
                                        <p:tav tm="0">
                                          <p:val>
                                            <p:strVal val="#ppt_y+.08"/>
                                          </p:val>
                                        </p:tav>
                                        <p:tav tm="100000">
                                          <p:val>
                                            <p:strVal val="#ppt_y"/>
                                          </p:val>
                                        </p:tav>
                                      </p:tavLst>
                                    </p:anim>
                                    <p:animEffect transition="in" filter="fade">
                                      <p:cBhvr>
                                        <p:cTn id="14" dur="700"/>
                                        <p:tgtEl>
                                          <p:spTgt spid="5"/>
                                        </p:tgtEl>
                                      </p:cBhvr>
                                    </p:animEffect>
                                  </p:childTnLst>
                                </p:cTn>
                              </p:par>
                              <p:par>
                                <p:cTn id="15" presetID="42" presetClass="entr" presetSubtype="1" fill="hold" nodeType="withEffect">
                                  <p:stCondLst>
                                    <p:cond delay="1600"/>
                                  </p:stCondLst>
                                  <p:childTnLst>
                                    <p:set>
                                      <p:cBhvr>
                                        <p:cTn id="16" dur="1" fill="hold">
                                          <p:stCondLst>
                                            <p:cond delay="0"/>
                                          </p:stCondLst>
                                        </p:cTn>
                                        <p:tgtEl>
                                          <p:spTgt spid="6"/>
                                        </p:tgtEl>
                                        <p:attrNameLst>
                                          <p:attrName>style.visibility</p:attrName>
                                        </p:attrNameLst>
                                      </p:cBhvr>
                                      <p:to>
                                        <p:strVal val="visible"/>
                                      </p:to>
                                    </p:set>
                                    <p:anim calcmode="lin" valueType="num">
                                      <p:cBhvr>
                                        <p:cTn id="17" dur="700" fill="hold"/>
                                        <p:tgtEl>
                                          <p:spTgt spid="6"/>
                                        </p:tgtEl>
                                        <p:attrNameLst>
                                          <p:attrName>ppt_y</p:attrName>
                                        </p:attrNameLst>
                                      </p:cBhvr>
                                      <p:tavLst>
                                        <p:tav tm="0">
                                          <p:val>
                                            <p:strVal val="#ppt_y+.08"/>
                                          </p:val>
                                        </p:tav>
                                        <p:tav tm="100000">
                                          <p:val>
                                            <p:strVal val="#ppt_y"/>
                                          </p:val>
                                        </p:tav>
                                      </p:tavLst>
                                    </p:anim>
                                    <p:animEffect transition="in" filter="fade">
                                      <p:cBhvr>
                                        <p:cTn id="18" dur="7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0" showWhenStopped="0">
                <p:cTn id="19" repeatCount="indefinite" fill="hold" display="0">
                  <p:stCondLst>
                    <p:cond delay="indefinite"/>
                  </p:stCondLst>
                  <p:endCondLst>
                    <p:cond evt="onStopAudio" delay="0">
                      <p:tgtEl>
                        <p:sldTgt/>
                      </p:tgtEl>
                    </p:cond>
                  </p:endCondLst>
                </p:cTn>
                <p:tgtEl>
                  <p:spTgt spid="2"/>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3EEE4"/>
        </a:solidFill>
        <a:effectLst/>
      </p:bgPr>
    </p:bg>
    <p:spTree>
      <p:nvGrpSpPr>
        <p:cNvPr id="1" name=""/>
        <p:cNvGrpSpPr/>
        <p:nvPr/>
      </p:nvGrpSpPr>
      <p:grpSpPr>
        <a:xfrm>
          <a:off x="0" y="0"/>
          <a:ext cx="0" cy="0"/>
          <a:chOff x="0" y="0"/>
          <a:chExt cx="0" cy="0"/>
        </a:xfrm>
      </p:grpSpPr>
      <p:sp>
        <p:nvSpPr>
          <p:cNvPr id="2" name="TextBox 1"/>
          <p:cNvSpPr txBox="1"/>
          <p:nvPr/>
        </p:nvSpPr>
        <p:spPr>
          <a:xfrm>
            <a:off x="812800" y="660400"/>
            <a:ext cx="8255000" cy="182879"/>
          </a:xfrm>
          <a:prstGeom prst="rect">
            <a:avLst/>
          </a:prstGeom>
          <a:noFill/>
        </p:spPr>
        <p:txBody>
          <a:bodyPr wrap="square" lIns="0" tIns="0" rIns="0" bIns="0" anchor="t">
            <a:spAutoFit/>
          </a:bodyPr>
          <a:lstStyle/>
          <a:p>
            <a:pPr algn="l">
              <a:lnSpc>
                <a:spcPts val="1439"/>
              </a:lnSpc>
            </a:pPr>
            <a:r>
              <a:rPr sz="1200" b="1" i="0" spc="200">
                <a:solidFill>
                  <a:srgbClr val="B93A17"/>
                </a:solidFill>
                <a:latin typeface="Calibri"/>
              </a:rPr>
              <a:t>02 / COMPRENDRE NOTRE MÉTABOLISME</a:t>
            </a:r>
          </a:p>
        </p:txBody>
      </p:sp>
      <p:sp>
        <p:nvSpPr>
          <p:cNvPr id="3" name="TextBox 2"/>
          <p:cNvSpPr txBox="1"/>
          <p:nvPr/>
        </p:nvSpPr>
        <p:spPr>
          <a:xfrm>
            <a:off x="812800" y="1041400"/>
            <a:ext cx="9525000" cy="686816"/>
          </a:xfrm>
          <a:prstGeom prst="rect">
            <a:avLst/>
          </a:prstGeom>
          <a:noFill/>
        </p:spPr>
        <p:txBody>
          <a:bodyPr wrap="square" lIns="0" tIns="0" rIns="0" bIns="0" anchor="t">
            <a:spAutoFit/>
          </a:bodyPr>
          <a:lstStyle/>
          <a:p>
            <a:pPr algn="l">
              <a:lnSpc>
                <a:spcPts val="5408"/>
              </a:lnSpc>
            </a:pPr>
            <a:r>
              <a:rPr sz="4784" b="0" i="0" spc="-100">
                <a:solidFill>
                  <a:srgbClr val="10211D"/>
                </a:solidFill>
                <a:latin typeface="Cambria"/>
              </a:rPr>
              <a:t>Après un repas, le corps s’organise</a:t>
            </a:r>
          </a:p>
        </p:txBody>
      </p:sp>
      <p:cxnSp>
        <p:nvCxnSpPr>
          <p:cNvPr id="4" name="Connector 3"/>
          <p:cNvCxnSpPr/>
          <p:nvPr/>
        </p:nvCxnSpPr>
        <p:spPr>
          <a:xfrm>
            <a:off x="812800" y="3175000"/>
            <a:ext cx="3048000" cy="0"/>
          </a:xfrm>
          <a:prstGeom prst="line">
            <a:avLst/>
          </a:prstGeom>
          <a:ln w="9525">
            <a:solidFill>
              <a:srgbClr val="B3B5AC"/>
            </a:solidFill>
          </a:ln>
          <a:effectLst/>
        </p:spPr>
      </p:cxnSp>
      <p:sp>
        <p:nvSpPr>
          <p:cNvPr id="5" name="TextBox 4"/>
          <p:cNvSpPr txBox="1"/>
          <p:nvPr/>
        </p:nvSpPr>
        <p:spPr>
          <a:xfrm>
            <a:off x="812800" y="3378200"/>
            <a:ext cx="3048000" cy="1456689"/>
          </a:xfrm>
          <a:prstGeom prst="rect">
            <a:avLst/>
          </a:prstGeom>
          <a:noFill/>
        </p:spPr>
        <p:txBody>
          <a:bodyPr wrap="square" lIns="0" tIns="0" rIns="0" bIns="0" anchor="t">
            <a:spAutoFit/>
          </a:bodyPr>
          <a:lstStyle/>
          <a:p>
            <a:pPr algn="l">
              <a:lnSpc>
                <a:spcPts val="1439"/>
              </a:lnSpc>
            </a:pPr>
            <a:r>
              <a:rPr sz="1200" b="1" i="0" spc="100">
                <a:solidFill>
                  <a:srgbClr val="B93A17"/>
                </a:solidFill>
                <a:latin typeface="Calibri"/>
              </a:rPr>
              <a:t>1</a:t>
            </a:r>
          </a:p>
          <a:p>
            <a:pPr algn="l">
              <a:lnSpc>
                <a:spcPts val="3150"/>
              </a:lnSpc>
              <a:spcBef>
                <a:spcPts val="1200"/>
              </a:spcBef>
            </a:pPr>
            <a:r>
              <a:rPr sz="2760" b="0" i="0">
                <a:solidFill>
                  <a:srgbClr val="10211D"/>
                </a:solidFill>
                <a:latin typeface="Cambria"/>
              </a:rPr>
              <a:t>Absorber</a:t>
            </a:r>
          </a:p>
          <a:p>
            <a:pPr algn="l">
              <a:lnSpc>
                <a:spcPts val="2240"/>
              </a:lnSpc>
              <a:spcBef>
                <a:spcPts val="1200"/>
              </a:spcBef>
            </a:pPr>
            <a:r>
              <a:rPr sz="1600" b="0" i="0">
                <a:solidFill>
                  <a:srgbClr val="4D5A55"/>
                </a:solidFill>
                <a:latin typeface="Calibri"/>
              </a:rPr>
              <a:t>L’intestin fait passer les nutriments vers l’organisme.</a:t>
            </a:r>
          </a:p>
        </p:txBody>
      </p:sp>
      <p:cxnSp>
        <p:nvCxnSpPr>
          <p:cNvPr id="6" name="Connector 5"/>
          <p:cNvCxnSpPr/>
          <p:nvPr/>
        </p:nvCxnSpPr>
        <p:spPr>
          <a:xfrm>
            <a:off x="4572000" y="3175000"/>
            <a:ext cx="3048000" cy="0"/>
          </a:xfrm>
          <a:prstGeom prst="line">
            <a:avLst/>
          </a:prstGeom>
          <a:ln w="9525">
            <a:solidFill>
              <a:srgbClr val="B3B5AC"/>
            </a:solidFill>
          </a:ln>
          <a:effectLst/>
        </p:spPr>
      </p:cxnSp>
      <p:sp>
        <p:nvSpPr>
          <p:cNvPr id="7" name="TextBox 6"/>
          <p:cNvSpPr txBox="1"/>
          <p:nvPr/>
        </p:nvSpPr>
        <p:spPr>
          <a:xfrm>
            <a:off x="4572000" y="3378200"/>
            <a:ext cx="3048000" cy="1456689"/>
          </a:xfrm>
          <a:prstGeom prst="rect">
            <a:avLst/>
          </a:prstGeom>
          <a:noFill/>
        </p:spPr>
        <p:txBody>
          <a:bodyPr wrap="square" lIns="0" tIns="0" rIns="0" bIns="0" anchor="t">
            <a:spAutoFit/>
          </a:bodyPr>
          <a:lstStyle/>
          <a:p>
            <a:pPr algn="l">
              <a:lnSpc>
                <a:spcPts val="1439"/>
              </a:lnSpc>
            </a:pPr>
            <a:r>
              <a:rPr sz="1200" b="1" i="0" spc="100">
                <a:solidFill>
                  <a:srgbClr val="B93A17"/>
                </a:solidFill>
                <a:latin typeface="Calibri"/>
              </a:rPr>
              <a:t>2</a:t>
            </a:r>
          </a:p>
          <a:p>
            <a:pPr algn="l">
              <a:lnSpc>
                <a:spcPts val="3150"/>
              </a:lnSpc>
              <a:spcBef>
                <a:spcPts val="1200"/>
              </a:spcBef>
            </a:pPr>
            <a:r>
              <a:rPr sz="2760" b="0" i="0">
                <a:solidFill>
                  <a:srgbClr val="10211D"/>
                </a:solidFill>
                <a:latin typeface="Cambria"/>
              </a:rPr>
              <a:t>Utiliser</a:t>
            </a:r>
          </a:p>
          <a:p>
            <a:pPr algn="l">
              <a:lnSpc>
                <a:spcPts val="2240"/>
              </a:lnSpc>
              <a:spcBef>
                <a:spcPts val="1200"/>
              </a:spcBef>
            </a:pPr>
            <a:r>
              <a:rPr sz="1600" b="0" i="0">
                <a:solidFill>
                  <a:srgbClr val="4D5A55"/>
                </a:solidFill>
                <a:latin typeface="Calibri"/>
              </a:rPr>
              <a:t>Les organes utilisent ces ressources pour fonctionner.</a:t>
            </a:r>
          </a:p>
        </p:txBody>
      </p:sp>
      <p:cxnSp>
        <p:nvCxnSpPr>
          <p:cNvPr id="8" name="Connector 7"/>
          <p:cNvCxnSpPr/>
          <p:nvPr/>
        </p:nvCxnSpPr>
        <p:spPr>
          <a:xfrm>
            <a:off x="8331200" y="3175000"/>
            <a:ext cx="3048000" cy="0"/>
          </a:xfrm>
          <a:prstGeom prst="line">
            <a:avLst/>
          </a:prstGeom>
          <a:ln w="9525">
            <a:solidFill>
              <a:srgbClr val="B3B5AC"/>
            </a:solidFill>
          </a:ln>
          <a:effectLst/>
        </p:spPr>
      </p:cxnSp>
      <p:sp>
        <p:nvSpPr>
          <p:cNvPr id="9" name="TextBox 8"/>
          <p:cNvSpPr txBox="1"/>
          <p:nvPr/>
        </p:nvSpPr>
        <p:spPr>
          <a:xfrm>
            <a:off x="8331200" y="3378200"/>
            <a:ext cx="3048000" cy="1456689"/>
          </a:xfrm>
          <a:prstGeom prst="rect">
            <a:avLst/>
          </a:prstGeom>
          <a:noFill/>
        </p:spPr>
        <p:txBody>
          <a:bodyPr wrap="square" lIns="0" tIns="0" rIns="0" bIns="0" anchor="t">
            <a:spAutoFit/>
          </a:bodyPr>
          <a:lstStyle/>
          <a:p>
            <a:pPr algn="l">
              <a:lnSpc>
                <a:spcPts val="1439"/>
              </a:lnSpc>
            </a:pPr>
            <a:r>
              <a:rPr sz="1200" b="1" i="0" spc="100">
                <a:solidFill>
                  <a:srgbClr val="B93A17"/>
                </a:solidFill>
                <a:latin typeface="Calibri"/>
              </a:rPr>
              <a:t>3</a:t>
            </a:r>
          </a:p>
          <a:p>
            <a:pPr algn="l">
              <a:lnSpc>
                <a:spcPts val="3150"/>
              </a:lnSpc>
              <a:spcBef>
                <a:spcPts val="1200"/>
              </a:spcBef>
            </a:pPr>
            <a:r>
              <a:rPr sz="2640" b="0" i="0">
                <a:solidFill>
                  <a:srgbClr val="10211D"/>
                </a:solidFill>
                <a:latin typeface="Cambria"/>
              </a:rPr>
              <a:t>Garder pour plus tard</a:t>
            </a:r>
          </a:p>
          <a:p>
            <a:pPr algn="l">
              <a:lnSpc>
                <a:spcPts val="2240"/>
              </a:lnSpc>
              <a:spcBef>
                <a:spcPts val="1200"/>
              </a:spcBef>
            </a:pPr>
            <a:r>
              <a:rPr sz="1600" b="0" i="0">
                <a:solidFill>
                  <a:srgbClr val="4D5A55"/>
                </a:solidFill>
                <a:latin typeface="Calibri"/>
              </a:rPr>
              <a:t>Le foie et d’autres tissus participent au stockage.</a:t>
            </a:r>
          </a:p>
        </p:txBody>
      </p:sp>
      <p:sp>
        <p:nvSpPr>
          <p:cNvPr id="10" name="TextBox 9"/>
          <p:cNvSpPr txBox="1"/>
          <p:nvPr/>
        </p:nvSpPr>
        <p:spPr>
          <a:xfrm>
            <a:off x="10109200" y="6268720"/>
            <a:ext cx="1270000" cy="182879"/>
          </a:xfrm>
          <a:prstGeom prst="rect">
            <a:avLst/>
          </a:prstGeom>
          <a:noFill/>
        </p:spPr>
        <p:txBody>
          <a:bodyPr wrap="square" lIns="0" tIns="0" rIns="0" bIns="0" anchor="t">
            <a:spAutoFit/>
          </a:bodyPr>
          <a:lstStyle/>
          <a:p>
            <a:pPr algn="r">
              <a:lnSpc>
                <a:spcPts val="1439"/>
              </a:lnSpc>
            </a:pPr>
            <a:r>
              <a:rPr sz="1200" b="0" i="0">
                <a:solidFill>
                  <a:srgbClr val="4D5A55"/>
                </a:solidFill>
                <a:latin typeface="Calibri"/>
              </a:rPr>
              <a:t>12 / 43</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1" fill="hold" nodeType="withEffect">
                                  <p:stCondLst>
                                    <p:cond delay="300"/>
                                  </p:stCondLst>
                                  <p:childTnLst>
                                    <p:set>
                                      <p:cBhvr>
                                        <p:cTn id="6" dur="1" fill="hold">
                                          <p:stCondLst>
                                            <p:cond delay="0"/>
                                          </p:stCondLst>
                                        </p:cTn>
                                        <p:tgtEl>
                                          <p:spTgt spid="3"/>
                                        </p:tgtEl>
                                        <p:attrNameLst>
                                          <p:attrName>style.visibility</p:attrName>
                                        </p:attrNameLst>
                                      </p:cBhvr>
                                      <p:to>
                                        <p:strVal val="visible"/>
                                      </p:to>
                                    </p:set>
                                    <p:anim calcmode="lin" valueType="num">
                                      <p:cBhvr>
                                        <p:cTn id="7" dur="700" fill="hold"/>
                                        <p:tgtEl>
                                          <p:spTgt spid="3"/>
                                        </p:tgtEl>
                                        <p:attrNameLst>
                                          <p:attrName>ppt_y</p:attrName>
                                        </p:attrNameLst>
                                      </p:cBhvr>
                                      <p:tavLst>
                                        <p:tav tm="0">
                                          <p:val>
                                            <p:strVal val="#ppt_y+.08"/>
                                          </p:val>
                                        </p:tav>
                                        <p:tav tm="100000">
                                          <p:val>
                                            <p:strVal val="#ppt_y"/>
                                          </p:val>
                                        </p:tav>
                                      </p:tavLst>
                                    </p:anim>
                                    <p:animEffect transition="in" filter="fade">
                                      <p:cBhvr>
                                        <p:cTn id="8" dur="700"/>
                                        <p:tgtEl>
                                          <p:spTgt spid="3"/>
                                        </p:tgtEl>
                                      </p:cBhvr>
                                    </p:animEffect>
                                  </p:childTnLst>
                                </p:cTn>
                              </p:par>
                              <p:par>
                                <p:cTn id="9" presetID="42" presetClass="entr" presetSubtype="1" fill="hold" nodeType="withEffect">
                                  <p:stCondLst>
                                    <p:cond delay="950"/>
                                  </p:stCondLst>
                                  <p:childTnLst>
                                    <p:set>
                                      <p:cBhvr>
                                        <p:cTn id="10" dur="1" fill="hold">
                                          <p:stCondLst>
                                            <p:cond delay="0"/>
                                          </p:stCondLst>
                                        </p:cTn>
                                        <p:tgtEl>
                                          <p:spTgt spid="4"/>
                                        </p:tgtEl>
                                        <p:attrNameLst>
                                          <p:attrName>style.visibility</p:attrName>
                                        </p:attrNameLst>
                                      </p:cBhvr>
                                      <p:to>
                                        <p:strVal val="visible"/>
                                      </p:to>
                                    </p:set>
                                    <p:anim calcmode="lin" valueType="num">
                                      <p:cBhvr>
                                        <p:cTn id="11" dur="700" fill="hold"/>
                                        <p:tgtEl>
                                          <p:spTgt spid="4"/>
                                        </p:tgtEl>
                                        <p:attrNameLst>
                                          <p:attrName>ppt_y</p:attrName>
                                        </p:attrNameLst>
                                      </p:cBhvr>
                                      <p:tavLst>
                                        <p:tav tm="0">
                                          <p:val>
                                            <p:strVal val="#ppt_y+.08"/>
                                          </p:val>
                                        </p:tav>
                                        <p:tav tm="100000">
                                          <p:val>
                                            <p:strVal val="#ppt_y"/>
                                          </p:val>
                                        </p:tav>
                                      </p:tavLst>
                                    </p:anim>
                                    <p:animEffect transition="in" filter="fade">
                                      <p:cBhvr>
                                        <p:cTn id="12" dur="700"/>
                                        <p:tgtEl>
                                          <p:spTgt spid="4"/>
                                        </p:tgtEl>
                                      </p:cBhvr>
                                    </p:animEffect>
                                  </p:childTnLst>
                                </p:cTn>
                              </p:par>
                              <p:par>
                                <p:cTn id="13" presetID="42" presetClass="entr" presetSubtype="1" fill="hold" nodeType="withEffect">
                                  <p:stCondLst>
                                    <p:cond delay="950"/>
                                  </p:stCondLst>
                                  <p:childTnLst>
                                    <p:set>
                                      <p:cBhvr>
                                        <p:cTn id="14" dur="1" fill="hold">
                                          <p:stCondLst>
                                            <p:cond delay="0"/>
                                          </p:stCondLst>
                                        </p:cTn>
                                        <p:tgtEl>
                                          <p:spTgt spid="5"/>
                                        </p:tgtEl>
                                        <p:attrNameLst>
                                          <p:attrName>style.visibility</p:attrName>
                                        </p:attrNameLst>
                                      </p:cBhvr>
                                      <p:to>
                                        <p:strVal val="visible"/>
                                      </p:to>
                                    </p:set>
                                    <p:anim calcmode="lin" valueType="num">
                                      <p:cBhvr>
                                        <p:cTn id="15" dur="700" fill="hold"/>
                                        <p:tgtEl>
                                          <p:spTgt spid="5"/>
                                        </p:tgtEl>
                                        <p:attrNameLst>
                                          <p:attrName>ppt_y</p:attrName>
                                        </p:attrNameLst>
                                      </p:cBhvr>
                                      <p:tavLst>
                                        <p:tav tm="0">
                                          <p:val>
                                            <p:strVal val="#ppt_y+.08"/>
                                          </p:val>
                                        </p:tav>
                                        <p:tav tm="100000">
                                          <p:val>
                                            <p:strVal val="#ppt_y"/>
                                          </p:val>
                                        </p:tav>
                                      </p:tavLst>
                                    </p:anim>
                                    <p:animEffect transition="in" filter="fade">
                                      <p:cBhvr>
                                        <p:cTn id="16" dur="700"/>
                                        <p:tgtEl>
                                          <p:spTgt spid="5"/>
                                        </p:tgtEl>
                                      </p:cBhvr>
                                    </p:animEffect>
                                  </p:childTnLst>
                                </p:cTn>
                              </p:par>
                              <p:par>
                                <p:cTn id="17" presetID="42" presetClass="entr" presetSubtype="1" fill="hold" nodeType="withEffect">
                                  <p:stCondLst>
                                    <p:cond delay="1600"/>
                                  </p:stCondLst>
                                  <p:childTnLst>
                                    <p:set>
                                      <p:cBhvr>
                                        <p:cTn id="18" dur="1" fill="hold">
                                          <p:stCondLst>
                                            <p:cond delay="0"/>
                                          </p:stCondLst>
                                        </p:cTn>
                                        <p:tgtEl>
                                          <p:spTgt spid="6"/>
                                        </p:tgtEl>
                                        <p:attrNameLst>
                                          <p:attrName>style.visibility</p:attrName>
                                        </p:attrNameLst>
                                      </p:cBhvr>
                                      <p:to>
                                        <p:strVal val="visible"/>
                                      </p:to>
                                    </p:set>
                                    <p:anim calcmode="lin" valueType="num">
                                      <p:cBhvr>
                                        <p:cTn id="19" dur="700" fill="hold"/>
                                        <p:tgtEl>
                                          <p:spTgt spid="6"/>
                                        </p:tgtEl>
                                        <p:attrNameLst>
                                          <p:attrName>ppt_y</p:attrName>
                                        </p:attrNameLst>
                                      </p:cBhvr>
                                      <p:tavLst>
                                        <p:tav tm="0">
                                          <p:val>
                                            <p:strVal val="#ppt_y+.08"/>
                                          </p:val>
                                        </p:tav>
                                        <p:tav tm="100000">
                                          <p:val>
                                            <p:strVal val="#ppt_y"/>
                                          </p:val>
                                        </p:tav>
                                      </p:tavLst>
                                    </p:anim>
                                    <p:animEffect transition="in" filter="fade">
                                      <p:cBhvr>
                                        <p:cTn id="20" dur="700"/>
                                        <p:tgtEl>
                                          <p:spTgt spid="6"/>
                                        </p:tgtEl>
                                      </p:cBhvr>
                                    </p:animEffect>
                                  </p:childTnLst>
                                </p:cTn>
                              </p:par>
                              <p:par>
                                <p:cTn id="21" presetID="42" presetClass="entr" presetSubtype="1" fill="hold" nodeType="withEffect">
                                  <p:stCondLst>
                                    <p:cond delay="1600"/>
                                  </p:stCondLst>
                                  <p:childTnLst>
                                    <p:set>
                                      <p:cBhvr>
                                        <p:cTn id="22" dur="1" fill="hold">
                                          <p:stCondLst>
                                            <p:cond delay="0"/>
                                          </p:stCondLst>
                                        </p:cTn>
                                        <p:tgtEl>
                                          <p:spTgt spid="7"/>
                                        </p:tgtEl>
                                        <p:attrNameLst>
                                          <p:attrName>style.visibility</p:attrName>
                                        </p:attrNameLst>
                                      </p:cBhvr>
                                      <p:to>
                                        <p:strVal val="visible"/>
                                      </p:to>
                                    </p:set>
                                    <p:anim calcmode="lin" valueType="num">
                                      <p:cBhvr>
                                        <p:cTn id="23" dur="700" fill="hold"/>
                                        <p:tgtEl>
                                          <p:spTgt spid="7"/>
                                        </p:tgtEl>
                                        <p:attrNameLst>
                                          <p:attrName>ppt_y</p:attrName>
                                        </p:attrNameLst>
                                      </p:cBhvr>
                                      <p:tavLst>
                                        <p:tav tm="0">
                                          <p:val>
                                            <p:strVal val="#ppt_y+.08"/>
                                          </p:val>
                                        </p:tav>
                                        <p:tav tm="100000">
                                          <p:val>
                                            <p:strVal val="#ppt_y"/>
                                          </p:val>
                                        </p:tav>
                                      </p:tavLst>
                                    </p:anim>
                                    <p:animEffect transition="in" filter="fade">
                                      <p:cBhvr>
                                        <p:cTn id="24" dur="700"/>
                                        <p:tgtEl>
                                          <p:spTgt spid="7"/>
                                        </p:tgtEl>
                                      </p:cBhvr>
                                    </p:animEffect>
                                  </p:childTnLst>
                                </p:cTn>
                              </p:par>
                              <p:par>
                                <p:cTn id="25" presetID="42" presetClass="entr" presetSubtype="1" fill="hold" nodeType="withEffect">
                                  <p:stCondLst>
                                    <p:cond delay="2250"/>
                                  </p:stCondLst>
                                  <p:childTnLst>
                                    <p:set>
                                      <p:cBhvr>
                                        <p:cTn id="26" dur="1" fill="hold">
                                          <p:stCondLst>
                                            <p:cond delay="0"/>
                                          </p:stCondLst>
                                        </p:cTn>
                                        <p:tgtEl>
                                          <p:spTgt spid="8"/>
                                        </p:tgtEl>
                                        <p:attrNameLst>
                                          <p:attrName>style.visibility</p:attrName>
                                        </p:attrNameLst>
                                      </p:cBhvr>
                                      <p:to>
                                        <p:strVal val="visible"/>
                                      </p:to>
                                    </p:set>
                                    <p:anim calcmode="lin" valueType="num">
                                      <p:cBhvr>
                                        <p:cTn id="27" dur="700" fill="hold"/>
                                        <p:tgtEl>
                                          <p:spTgt spid="8"/>
                                        </p:tgtEl>
                                        <p:attrNameLst>
                                          <p:attrName>ppt_y</p:attrName>
                                        </p:attrNameLst>
                                      </p:cBhvr>
                                      <p:tavLst>
                                        <p:tav tm="0">
                                          <p:val>
                                            <p:strVal val="#ppt_y+.08"/>
                                          </p:val>
                                        </p:tav>
                                        <p:tav tm="100000">
                                          <p:val>
                                            <p:strVal val="#ppt_y"/>
                                          </p:val>
                                        </p:tav>
                                      </p:tavLst>
                                    </p:anim>
                                    <p:animEffect transition="in" filter="fade">
                                      <p:cBhvr>
                                        <p:cTn id="28" dur="700"/>
                                        <p:tgtEl>
                                          <p:spTgt spid="8"/>
                                        </p:tgtEl>
                                      </p:cBhvr>
                                    </p:animEffect>
                                  </p:childTnLst>
                                </p:cTn>
                              </p:par>
                              <p:par>
                                <p:cTn id="29" presetID="42" presetClass="entr" presetSubtype="1" fill="hold" nodeType="withEffect">
                                  <p:stCondLst>
                                    <p:cond delay="2250"/>
                                  </p:stCondLst>
                                  <p:childTnLst>
                                    <p:set>
                                      <p:cBhvr>
                                        <p:cTn id="30" dur="1" fill="hold">
                                          <p:stCondLst>
                                            <p:cond delay="0"/>
                                          </p:stCondLst>
                                        </p:cTn>
                                        <p:tgtEl>
                                          <p:spTgt spid="9"/>
                                        </p:tgtEl>
                                        <p:attrNameLst>
                                          <p:attrName>style.visibility</p:attrName>
                                        </p:attrNameLst>
                                      </p:cBhvr>
                                      <p:to>
                                        <p:strVal val="visible"/>
                                      </p:to>
                                    </p:set>
                                    <p:anim calcmode="lin" valueType="num">
                                      <p:cBhvr>
                                        <p:cTn id="31" dur="700" fill="hold"/>
                                        <p:tgtEl>
                                          <p:spTgt spid="9"/>
                                        </p:tgtEl>
                                        <p:attrNameLst>
                                          <p:attrName>ppt_y</p:attrName>
                                        </p:attrNameLst>
                                      </p:cBhvr>
                                      <p:tavLst>
                                        <p:tav tm="0">
                                          <p:val>
                                            <p:strVal val="#ppt_y+.08"/>
                                          </p:val>
                                        </p:tav>
                                        <p:tav tm="100000">
                                          <p:val>
                                            <p:strVal val="#ppt_y"/>
                                          </p:val>
                                        </p:tav>
                                      </p:tavLst>
                                    </p:anim>
                                    <p:animEffect transition="in" filter="fade">
                                      <p:cBhvr>
                                        <p:cTn id="32" dur="7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0211D"/>
        </a:solidFill>
        <a:effectLst/>
      </p:bgPr>
    </p:bg>
    <p:spTree>
      <p:nvGrpSpPr>
        <p:cNvPr id="1" name=""/>
        <p:cNvGrpSpPr/>
        <p:nvPr/>
      </p:nvGrpSpPr>
      <p:grpSpPr>
        <a:xfrm>
          <a:off x="0" y="0"/>
          <a:ext cx="0" cy="0"/>
          <a:chOff x="0" y="0"/>
          <a:chExt cx="0" cy="0"/>
        </a:xfrm>
      </p:grpSpPr>
      <p:pic>
        <p:nvPicPr>
          <p:cNvPr id="2" name="8c19d389fc95d928cc75048327c00f8c.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
        <p:nvSpPr>
          <p:cNvPr id="3" name="TextBox 2"/>
          <p:cNvSpPr txBox="1"/>
          <p:nvPr/>
        </p:nvSpPr>
        <p:spPr>
          <a:xfrm>
            <a:off x="812800" y="660400"/>
            <a:ext cx="4445000" cy="182879"/>
          </a:xfrm>
          <a:prstGeom prst="rect">
            <a:avLst/>
          </a:prstGeom>
          <a:noFill/>
        </p:spPr>
        <p:txBody>
          <a:bodyPr wrap="square" lIns="0" tIns="0" rIns="0" bIns="0" anchor="t">
            <a:spAutoFit/>
          </a:bodyPr>
          <a:lstStyle/>
          <a:p>
            <a:pPr algn="l">
              <a:lnSpc>
                <a:spcPts val="1439"/>
              </a:lnSpc>
            </a:pPr>
            <a:r>
              <a:rPr sz="1200" b="1" i="0" spc="200">
                <a:solidFill>
                  <a:srgbClr val="F0703F"/>
                </a:solidFill>
                <a:latin typeface="Calibri"/>
              </a:rPr>
              <a:t>02 / COMPRENDRE NOTRE MÉTABOLISME</a:t>
            </a:r>
          </a:p>
        </p:txBody>
      </p:sp>
      <p:sp>
        <p:nvSpPr>
          <p:cNvPr id="4" name="TextBox 3"/>
          <p:cNvSpPr txBox="1"/>
          <p:nvPr/>
        </p:nvSpPr>
        <p:spPr>
          <a:xfrm>
            <a:off x="812800" y="1041400"/>
            <a:ext cx="4445000" cy="1373632"/>
          </a:xfrm>
          <a:prstGeom prst="rect">
            <a:avLst/>
          </a:prstGeom>
          <a:noFill/>
        </p:spPr>
        <p:txBody>
          <a:bodyPr wrap="square" lIns="0" tIns="0" rIns="0" bIns="0" anchor="t">
            <a:spAutoFit/>
          </a:bodyPr>
          <a:lstStyle/>
          <a:p>
            <a:pPr algn="l">
              <a:lnSpc>
                <a:spcPts val="5408"/>
              </a:lnSpc>
            </a:pPr>
            <a:r>
              <a:rPr sz="4784" b="0" i="0" spc="-100">
                <a:solidFill>
                  <a:srgbClr val="F3EEE4"/>
                </a:solidFill>
                <a:latin typeface="Cambria"/>
              </a:rPr>
              <a:t>L’insuline est un de ces messages</a:t>
            </a:r>
          </a:p>
        </p:txBody>
      </p:sp>
      <p:sp>
        <p:nvSpPr>
          <p:cNvPr id="5" name="TextBox 4"/>
          <p:cNvSpPr txBox="1"/>
          <p:nvPr/>
        </p:nvSpPr>
        <p:spPr>
          <a:xfrm>
            <a:off x="812800" y="3429000"/>
            <a:ext cx="4445000" cy="910336"/>
          </a:xfrm>
          <a:prstGeom prst="rect">
            <a:avLst/>
          </a:prstGeom>
          <a:noFill/>
        </p:spPr>
        <p:txBody>
          <a:bodyPr wrap="square" lIns="0" tIns="0" rIns="0" bIns="0" anchor="t">
            <a:spAutoFit/>
          </a:bodyPr>
          <a:lstStyle/>
          <a:p>
            <a:pPr algn="l">
              <a:lnSpc>
                <a:spcPts val="3584"/>
              </a:lnSpc>
            </a:pPr>
            <a:r>
              <a:rPr sz="2816" b="0" i="0">
                <a:solidFill>
                  <a:srgbClr val="F0703F"/>
                </a:solidFill>
                <a:latin typeface="Cambria"/>
              </a:rPr>
              <a:t>Cette hormone aide le corps à utiliser et à stocker le glucose.</a:t>
            </a:r>
          </a:p>
        </p:txBody>
      </p:sp>
      <p:sp>
        <p:nvSpPr>
          <p:cNvPr id="6" name="TextBox 5"/>
          <p:cNvSpPr txBox="1"/>
          <p:nvPr/>
        </p:nvSpPr>
        <p:spPr>
          <a:xfrm>
            <a:off x="812800" y="5080000"/>
            <a:ext cx="4064000" cy="853439"/>
          </a:xfrm>
          <a:prstGeom prst="rect">
            <a:avLst/>
          </a:prstGeom>
          <a:noFill/>
        </p:spPr>
        <p:txBody>
          <a:bodyPr wrap="square" lIns="0" tIns="0" rIns="0" bIns="0" anchor="t">
            <a:spAutoFit/>
          </a:bodyPr>
          <a:lstStyle/>
          <a:p>
            <a:pPr algn="l">
              <a:lnSpc>
                <a:spcPts val="2240"/>
              </a:lnSpc>
            </a:pPr>
            <a:r>
              <a:rPr sz="1600" b="0" i="0">
                <a:solidFill>
                  <a:srgbClr val="C5D0C9"/>
                </a:solidFill>
                <a:latin typeface="Calibri"/>
              </a:rPr>
              <a:t>La glycémie correspond au glucose dans le sang. Elle évolue naturellement au cours de la journée.</a:t>
            </a:r>
          </a:p>
        </p:txBody>
      </p:sp>
      <p:sp>
        <p:nvSpPr>
          <p:cNvPr id="7" name="TextBox 6"/>
          <p:cNvSpPr txBox="1"/>
          <p:nvPr/>
        </p:nvSpPr>
        <p:spPr>
          <a:xfrm>
            <a:off x="10109200" y="6268720"/>
            <a:ext cx="1270000" cy="182879"/>
          </a:xfrm>
          <a:prstGeom prst="rect">
            <a:avLst/>
          </a:prstGeom>
          <a:noFill/>
        </p:spPr>
        <p:txBody>
          <a:bodyPr wrap="square" lIns="0" tIns="0" rIns="0" bIns="0" anchor="t">
            <a:spAutoFit/>
          </a:bodyPr>
          <a:lstStyle/>
          <a:p>
            <a:pPr algn="r">
              <a:lnSpc>
                <a:spcPts val="1439"/>
              </a:lnSpc>
            </a:pPr>
            <a:r>
              <a:rPr sz="1200" b="0" i="0">
                <a:solidFill>
                  <a:srgbClr val="9DB0A7"/>
                </a:solidFill>
                <a:latin typeface="Calibri"/>
              </a:rPr>
              <a:t>13 / 43</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1" fill="hold" nodeType="withEffect">
                                  <p:stCondLst>
                                    <p:cond delay="300"/>
                                  </p:stCondLst>
                                  <p:childTnLst>
                                    <p:set>
                                      <p:cBhvr>
                                        <p:cTn id="6" dur="1" fill="hold">
                                          <p:stCondLst>
                                            <p:cond delay="0"/>
                                          </p:stCondLst>
                                        </p:cTn>
                                        <p:tgtEl>
                                          <p:spTgt spid="4"/>
                                        </p:tgtEl>
                                        <p:attrNameLst>
                                          <p:attrName>style.visibility</p:attrName>
                                        </p:attrNameLst>
                                      </p:cBhvr>
                                      <p:to>
                                        <p:strVal val="visible"/>
                                      </p:to>
                                    </p:set>
                                    <p:anim calcmode="lin" valueType="num">
                                      <p:cBhvr>
                                        <p:cTn id="7" dur="700" fill="hold"/>
                                        <p:tgtEl>
                                          <p:spTgt spid="4"/>
                                        </p:tgtEl>
                                        <p:attrNameLst>
                                          <p:attrName>ppt_y</p:attrName>
                                        </p:attrNameLst>
                                      </p:cBhvr>
                                      <p:tavLst>
                                        <p:tav tm="0">
                                          <p:val>
                                            <p:strVal val="#ppt_y+.08"/>
                                          </p:val>
                                        </p:tav>
                                        <p:tav tm="100000">
                                          <p:val>
                                            <p:strVal val="#ppt_y"/>
                                          </p:val>
                                        </p:tav>
                                      </p:tavLst>
                                    </p:anim>
                                    <p:animEffect transition="in" filter="fade">
                                      <p:cBhvr>
                                        <p:cTn id="8" dur="700"/>
                                        <p:tgtEl>
                                          <p:spTgt spid="4"/>
                                        </p:tgtEl>
                                      </p:cBhvr>
                                    </p:animEffect>
                                  </p:childTnLst>
                                </p:cTn>
                              </p:par>
                              <p:par>
                                <p:cTn id="9" presetID="42" presetClass="entr" presetSubtype="1" fill="hold" nodeType="withEffect">
                                  <p:stCondLst>
                                    <p:cond delay="950"/>
                                  </p:stCondLst>
                                  <p:childTnLst>
                                    <p:set>
                                      <p:cBhvr>
                                        <p:cTn id="10" dur="1" fill="hold">
                                          <p:stCondLst>
                                            <p:cond delay="0"/>
                                          </p:stCondLst>
                                        </p:cTn>
                                        <p:tgtEl>
                                          <p:spTgt spid="5"/>
                                        </p:tgtEl>
                                        <p:attrNameLst>
                                          <p:attrName>style.visibility</p:attrName>
                                        </p:attrNameLst>
                                      </p:cBhvr>
                                      <p:to>
                                        <p:strVal val="visible"/>
                                      </p:to>
                                    </p:set>
                                    <p:anim calcmode="lin" valueType="num">
                                      <p:cBhvr>
                                        <p:cTn id="11" dur="700" fill="hold"/>
                                        <p:tgtEl>
                                          <p:spTgt spid="5"/>
                                        </p:tgtEl>
                                        <p:attrNameLst>
                                          <p:attrName>ppt_y</p:attrName>
                                        </p:attrNameLst>
                                      </p:cBhvr>
                                      <p:tavLst>
                                        <p:tav tm="0">
                                          <p:val>
                                            <p:strVal val="#ppt_y+.08"/>
                                          </p:val>
                                        </p:tav>
                                        <p:tav tm="100000">
                                          <p:val>
                                            <p:strVal val="#ppt_y"/>
                                          </p:val>
                                        </p:tav>
                                      </p:tavLst>
                                    </p:anim>
                                    <p:animEffect transition="in" filter="fade">
                                      <p:cBhvr>
                                        <p:cTn id="12" dur="700"/>
                                        <p:tgtEl>
                                          <p:spTgt spid="5"/>
                                        </p:tgtEl>
                                      </p:cBhvr>
                                    </p:animEffect>
                                  </p:childTnLst>
                                </p:cTn>
                              </p:par>
                              <p:par>
                                <p:cTn id="13" presetID="42" presetClass="entr" presetSubtype="1" fill="hold" nodeType="withEffect">
                                  <p:stCondLst>
                                    <p:cond delay="1600"/>
                                  </p:stCondLst>
                                  <p:childTnLst>
                                    <p:set>
                                      <p:cBhvr>
                                        <p:cTn id="14" dur="1" fill="hold">
                                          <p:stCondLst>
                                            <p:cond delay="0"/>
                                          </p:stCondLst>
                                        </p:cTn>
                                        <p:tgtEl>
                                          <p:spTgt spid="6"/>
                                        </p:tgtEl>
                                        <p:attrNameLst>
                                          <p:attrName>style.visibility</p:attrName>
                                        </p:attrNameLst>
                                      </p:cBhvr>
                                      <p:to>
                                        <p:strVal val="visible"/>
                                      </p:to>
                                    </p:set>
                                    <p:anim calcmode="lin" valueType="num">
                                      <p:cBhvr>
                                        <p:cTn id="15" dur="700" fill="hold"/>
                                        <p:tgtEl>
                                          <p:spTgt spid="6"/>
                                        </p:tgtEl>
                                        <p:attrNameLst>
                                          <p:attrName>ppt_y</p:attrName>
                                        </p:attrNameLst>
                                      </p:cBhvr>
                                      <p:tavLst>
                                        <p:tav tm="0">
                                          <p:val>
                                            <p:strVal val="#ppt_y+.08"/>
                                          </p:val>
                                        </p:tav>
                                        <p:tav tm="100000">
                                          <p:val>
                                            <p:strVal val="#ppt_y"/>
                                          </p:val>
                                        </p:tav>
                                      </p:tavLst>
                                    </p:anim>
                                    <p:animEffect transition="in" filter="fade">
                                      <p:cBhvr>
                                        <p:cTn id="16" dur="7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mediacall" presetSubtype="0" fill="hold" nodeType="clickEffect">
                                  <p:stCondLst>
                                    <p:cond delay="0"/>
                                  </p:stCondLst>
                                  <p:childTnLst>
                                    <p:cmd type="call" cmd="playFrom(0.0)">
                                      <p:cBhvr>
                                        <p:cTn id="20"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0" showWhenStopped="0">
                <p:cTn id="21" repeatCount="indefinite" fill="hold" display="0">
                  <p:stCondLst>
                    <p:cond delay="indefinite"/>
                  </p:stCondLst>
                  <p:endCondLst>
                    <p:cond evt="onStopAudio" delay="0">
                      <p:tgtEl>
                        <p:sldTgt/>
                      </p:tgtEl>
                    </p:cond>
                  </p:endCondLst>
                </p:cTn>
                <p:tgtEl>
                  <p:spTgt spid="2"/>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0211D"/>
        </a:solidFill>
        <a:effectLst/>
      </p:bgPr>
    </p:bg>
    <p:spTree>
      <p:nvGrpSpPr>
        <p:cNvPr id="1" name=""/>
        <p:cNvGrpSpPr/>
        <p:nvPr/>
      </p:nvGrpSpPr>
      <p:grpSpPr>
        <a:xfrm>
          <a:off x="0" y="0"/>
          <a:ext cx="0" cy="0"/>
          <a:chOff x="0" y="0"/>
          <a:chExt cx="0" cy="0"/>
        </a:xfrm>
      </p:grpSpPr>
      <p:pic>
        <p:nvPicPr>
          <p:cNvPr id="2" name="78d34977cca8b65e8ea128c9bd44c71d.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
        <p:nvSpPr>
          <p:cNvPr id="3" name="TextBox 2"/>
          <p:cNvSpPr txBox="1"/>
          <p:nvPr/>
        </p:nvSpPr>
        <p:spPr>
          <a:xfrm>
            <a:off x="812800" y="660400"/>
            <a:ext cx="4445000" cy="182879"/>
          </a:xfrm>
          <a:prstGeom prst="rect">
            <a:avLst/>
          </a:prstGeom>
          <a:noFill/>
        </p:spPr>
        <p:txBody>
          <a:bodyPr wrap="square" lIns="0" tIns="0" rIns="0" bIns="0" anchor="t">
            <a:spAutoFit/>
          </a:bodyPr>
          <a:lstStyle/>
          <a:p>
            <a:pPr algn="l">
              <a:lnSpc>
                <a:spcPts val="1439"/>
              </a:lnSpc>
            </a:pPr>
            <a:r>
              <a:rPr sz="1200" b="1" i="0" spc="200">
                <a:solidFill>
                  <a:srgbClr val="F0703F"/>
                </a:solidFill>
                <a:latin typeface="Calibri"/>
              </a:rPr>
              <a:t>02 / COMPRENDRE NOTRE MÉTABOLISME</a:t>
            </a:r>
          </a:p>
        </p:txBody>
      </p:sp>
      <p:sp>
        <p:nvSpPr>
          <p:cNvPr id="4" name="TextBox 3"/>
          <p:cNvSpPr txBox="1"/>
          <p:nvPr/>
        </p:nvSpPr>
        <p:spPr>
          <a:xfrm>
            <a:off x="812800" y="1041400"/>
            <a:ext cx="4445000" cy="1373632"/>
          </a:xfrm>
          <a:prstGeom prst="rect">
            <a:avLst/>
          </a:prstGeom>
          <a:noFill/>
        </p:spPr>
        <p:txBody>
          <a:bodyPr wrap="square" lIns="0" tIns="0" rIns="0" bIns="0" anchor="t">
            <a:spAutoFit/>
          </a:bodyPr>
          <a:lstStyle/>
          <a:p>
            <a:pPr algn="l">
              <a:lnSpc>
                <a:spcPts val="5408"/>
              </a:lnSpc>
            </a:pPr>
            <a:r>
              <a:rPr sz="4576" b="0" i="0" spc="-100">
                <a:solidFill>
                  <a:srgbClr val="F3EEE4"/>
                </a:solidFill>
                <a:latin typeface="Cambria"/>
              </a:rPr>
              <a:t>Zoom sur la porte d’entrée du glucose</a:t>
            </a:r>
          </a:p>
        </p:txBody>
      </p:sp>
      <p:sp>
        <p:nvSpPr>
          <p:cNvPr id="5" name="TextBox 4"/>
          <p:cNvSpPr txBox="1"/>
          <p:nvPr/>
        </p:nvSpPr>
        <p:spPr>
          <a:xfrm>
            <a:off x="812800" y="3429000"/>
            <a:ext cx="4445000" cy="910336"/>
          </a:xfrm>
          <a:prstGeom prst="rect">
            <a:avLst/>
          </a:prstGeom>
          <a:noFill/>
        </p:spPr>
        <p:txBody>
          <a:bodyPr wrap="square" lIns="0" tIns="0" rIns="0" bIns="0" anchor="t">
            <a:spAutoFit/>
          </a:bodyPr>
          <a:lstStyle/>
          <a:p>
            <a:pPr algn="l">
              <a:lnSpc>
                <a:spcPts val="3584"/>
              </a:lnSpc>
            </a:pPr>
            <a:r>
              <a:rPr sz="2944" b="0" i="0">
                <a:solidFill>
                  <a:srgbClr val="F0703F"/>
                </a:solidFill>
                <a:latin typeface="Cambria"/>
              </a:rPr>
              <a:t>Le message arrive, la cellule ouvre le passage.</a:t>
            </a:r>
          </a:p>
        </p:txBody>
      </p:sp>
      <p:sp>
        <p:nvSpPr>
          <p:cNvPr id="6" name="TextBox 5"/>
          <p:cNvSpPr txBox="1"/>
          <p:nvPr/>
        </p:nvSpPr>
        <p:spPr>
          <a:xfrm>
            <a:off x="812800" y="4826000"/>
            <a:ext cx="4064000" cy="853439"/>
          </a:xfrm>
          <a:prstGeom prst="rect">
            <a:avLst/>
          </a:prstGeom>
          <a:noFill/>
        </p:spPr>
        <p:txBody>
          <a:bodyPr wrap="square" lIns="0" tIns="0" rIns="0" bIns="0" anchor="t">
            <a:spAutoFit/>
          </a:bodyPr>
          <a:lstStyle/>
          <a:p>
            <a:pPr algn="l">
              <a:lnSpc>
                <a:spcPts val="2240"/>
              </a:lnSpc>
            </a:pPr>
            <a:r>
              <a:rPr sz="1600" b="0" i="0">
                <a:solidFill>
                  <a:srgbClr val="C5D0C9"/>
                </a:solidFill>
                <a:latin typeface="Calibri"/>
              </a:rPr>
              <a:t>À l’échelle des molécules, l’insuline se fixe sur son récepteur et les transporteurs GLUT4 rejoignent la membrane.</a:t>
            </a:r>
          </a:p>
        </p:txBody>
      </p:sp>
      <p:sp>
        <p:nvSpPr>
          <p:cNvPr id="7" name="TextBox 6"/>
          <p:cNvSpPr txBox="1"/>
          <p:nvPr/>
        </p:nvSpPr>
        <p:spPr>
          <a:xfrm>
            <a:off x="10109200" y="6268720"/>
            <a:ext cx="1270000" cy="182879"/>
          </a:xfrm>
          <a:prstGeom prst="rect">
            <a:avLst/>
          </a:prstGeom>
          <a:noFill/>
        </p:spPr>
        <p:txBody>
          <a:bodyPr wrap="square" lIns="0" tIns="0" rIns="0" bIns="0" anchor="t">
            <a:spAutoFit/>
          </a:bodyPr>
          <a:lstStyle/>
          <a:p>
            <a:pPr algn="r">
              <a:lnSpc>
                <a:spcPts val="1439"/>
              </a:lnSpc>
            </a:pPr>
            <a:r>
              <a:rPr sz="1200" b="0" i="0">
                <a:solidFill>
                  <a:srgbClr val="9DB0A7"/>
                </a:solidFill>
                <a:latin typeface="Calibri"/>
              </a:rPr>
              <a:t>14 / 43</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par>
                                <p:cTn id="7" presetID="42" presetClass="entr" presetSubtype="1" fill="hold" nodeType="withEffect">
                                  <p:stCondLst>
                                    <p:cond delay="300"/>
                                  </p:stCondLst>
                                  <p:childTnLst>
                                    <p:set>
                                      <p:cBhvr>
                                        <p:cTn id="8" dur="1" fill="hold">
                                          <p:stCondLst>
                                            <p:cond delay="0"/>
                                          </p:stCondLst>
                                        </p:cTn>
                                        <p:tgtEl>
                                          <p:spTgt spid="4"/>
                                        </p:tgtEl>
                                        <p:attrNameLst>
                                          <p:attrName>style.visibility</p:attrName>
                                        </p:attrNameLst>
                                      </p:cBhvr>
                                      <p:to>
                                        <p:strVal val="visible"/>
                                      </p:to>
                                    </p:set>
                                    <p:anim calcmode="lin" valueType="num">
                                      <p:cBhvr>
                                        <p:cTn id="9" dur="700" fill="hold"/>
                                        <p:tgtEl>
                                          <p:spTgt spid="4"/>
                                        </p:tgtEl>
                                        <p:attrNameLst>
                                          <p:attrName>ppt_y</p:attrName>
                                        </p:attrNameLst>
                                      </p:cBhvr>
                                      <p:tavLst>
                                        <p:tav tm="0">
                                          <p:val>
                                            <p:strVal val="#ppt_y+.08"/>
                                          </p:val>
                                        </p:tav>
                                        <p:tav tm="100000">
                                          <p:val>
                                            <p:strVal val="#ppt_y"/>
                                          </p:val>
                                        </p:tav>
                                      </p:tavLst>
                                    </p:anim>
                                    <p:animEffect transition="in" filter="fade">
                                      <p:cBhvr>
                                        <p:cTn id="10" dur="700"/>
                                        <p:tgtEl>
                                          <p:spTgt spid="4"/>
                                        </p:tgtEl>
                                      </p:cBhvr>
                                    </p:animEffect>
                                  </p:childTnLst>
                                </p:cTn>
                              </p:par>
                              <p:par>
                                <p:cTn id="11" presetID="42" presetClass="entr" presetSubtype="1" fill="hold" nodeType="withEffect">
                                  <p:stCondLst>
                                    <p:cond delay="950"/>
                                  </p:stCondLst>
                                  <p:childTnLst>
                                    <p:set>
                                      <p:cBhvr>
                                        <p:cTn id="12" dur="1" fill="hold">
                                          <p:stCondLst>
                                            <p:cond delay="0"/>
                                          </p:stCondLst>
                                        </p:cTn>
                                        <p:tgtEl>
                                          <p:spTgt spid="5"/>
                                        </p:tgtEl>
                                        <p:attrNameLst>
                                          <p:attrName>style.visibility</p:attrName>
                                        </p:attrNameLst>
                                      </p:cBhvr>
                                      <p:to>
                                        <p:strVal val="visible"/>
                                      </p:to>
                                    </p:set>
                                    <p:anim calcmode="lin" valueType="num">
                                      <p:cBhvr>
                                        <p:cTn id="13" dur="700" fill="hold"/>
                                        <p:tgtEl>
                                          <p:spTgt spid="5"/>
                                        </p:tgtEl>
                                        <p:attrNameLst>
                                          <p:attrName>ppt_y</p:attrName>
                                        </p:attrNameLst>
                                      </p:cBhvr>
                                      <p:tavLst>
                                        <p:tav tm="0">
                                          <p:val>
                                            <p:strVal val="#ppt_y+.08"/>
                                          </p:val>
                                        </p:tav>
                                        <p:tav tm="100000">
                                          <p:val>
                                            <p:strVal val="#ppt_y"/>
                                          </p:val>
                                        </p:tav>
                                      </p:tavLst>
                                    </p:anim>
                                    <p:animEffect transition="in" filter="fade">
                                      <p:cBhvr>
                                        <p:cTn id="14" dur="700"/>
                                        <p:tgtEl>
                                          <p:spTgt spid="5"/>
                                        </p:tgtEl>
                                      </p:cBhvr>
                                    </p:animEffect>
                                  </p:childTnLst>
                                </p:cTn>
                              </p:par>
                              <p:par>
                                <p:cTn id="15" presetID="42" presetClass="entr" presetSubtype="1" fill="hold" nodeType="withEffect">
                                  <p:stCondLst>
                                    <p:cond delay="1600"/>
                                  </p:stCondLst>
                                  <p:childTnLst>
                                    <p:set>
                                      <p:cBhvr>
                                        <p:cTn id="16" dur="1" fill="hold">
                                          <p:stCondLst>
                                            <p:cond delay="0"/>
                                          </p:stCondLst>
                                        </p:cTn>
                                        <p:tgtEl>
                                          <p:spTgt spid="6"/>
                                        </p:tgtEl>
                                        <p:attrNameLst>
                                          <p:attrName>style.visibility</p:attrName>
                                        </p:attrNameLst>
                                      </p:cBhvr>
                                      <p:to>
                                        <p:strVal val="visible"/>
                                      </p:to>
                                    </p:set>
                                    <p:anim calcmode="lin" valueType="num">
                                      <p:cBhvr>
                                        <p:cTn id="17" dur="700" fill="hold"/>
                                        <p:tgtEl>
                                          <p:spTgt spid="6"/>
                                        </p:tgtEl>
                                        <p:attrNameLst>
                                          <p:attrName>ppt_y</p:attrName>
                                        </p:attrNameLst>
                                      </p:cBhvr>
                                      <p:tavLst>
                                        <p:tav tm="0">
                                          <p:val>
                                            <p:strVal val="#ppt_y+.08"/>
                                          </p:val>
                                        </p:tav>
                                        <p:tav tm="100000">
                                          <p:val>
                                            <p:strVal val="#ppt_y"/>
                                          </p:val>
                                        </p:tav>
                                      </p:tavLst>
                                    </p:anim>
                                    <p:animEffect transition="in" filter="fade">
                                      <p:cBhvr>
                                        <p:cTn id="18" dur="7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0" showWhenStopped="0">
                <p:cTn id="19" repeatCount="indefinite" fill="hold" display="0">
                  <p:stCondLst>
                    <p:cond delay="indefinite"/>
                  </p:stCondLst>
                  <p:endCondLst>
                    <p:cond evt="onStopAudio" delay="0">
                      <p:tgtEl>
                        <p:sldTgt/>
                      </p:tgtEl>
                    </p:cond>
                  </p:endCondLst>
                </p:cTn>
                <p:tgtEl>
                  <p:spTgt spid="2"/>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3EEE4"/>
        </a:solidFill>
        <a:effectLst/>
      </p:bgPr>
    </p:bg>
    <p:spTree>
      <p:nvGrpSpPr>
        <p:cNvPr id="1" name=""/>
        <p:cNvGrpSpPr/>
        <p:nvPr/>
      </p:nvGrpSpPr>
      <p:grpSpPr>
        <a:xfrm>
          <a:off x="0" y="0"/>
          <a:ext cx="0" cy="0"/>
          <a:chOff x="0" y="0"/>
          <a:chExt cx="0" cy="0"/>
        </a:xfrm>
      </p:grpSpPr>
      <p:sp>
        <p:nvSpPr>
          <p:cNvPr id="2" name="TextBox 1"/>
          <p:cNvSpPr txBox="1"/>
          <p:nvPr/>
        </p:nvSpPr>
        <p:spPr>
          <a:xfrm>
            <a:off x="812800" y="660400"/>
            <a:ext cx="8255000" cy="182879"/>
          </a:xfrm>
          <a:prstGeom prst="rect">
            <a:avLst/>
          </a:prstGeom>
          <a:noFill/>
        </p:spPr>
        <p:txBody>
          <a:bodyPr wrap="square" lIns="0" tIns="0" rIns="0" bIns="0" anchor="t">
            <a:spAutoFit/>
          </a:bodyPr>
          <a:lstStyle/>
          <a:p>
            <a:pPr algn="l">
              <a:lnSpc>
                <a:spcPts val="1439"/>
              </a:lnSpc>
            </a:pPr>
            <a:r>
              <a:rPr sz="1200" b="1" i="0" spc="200">
                <a:solidFill>
                  <a:srgbClr val="B93A17"/>
                </a:solidFill>
                <a:latin typeface="Calibri"/>
              </a:rPr>
              <a:t>02 / COMPRENDRE NOTRE MÉTABOLISME</a:t>
            </a:r>
          </a:p>
        </p:txBody>
      </p:sp>
      <p:sp>
        <p:nvSpPr>
          <p:cNvPr id="3" name="TextBox 2"/>
          <p:cNvSpPr txBox="1"/>
          <p:nvPr/>
        </p:nvSpPr>
        <p:spPr>
          <a:xfrm>
            <a:off x="812800" y="1041400"/>
            <a:ext cx="9525000" cy="686816"/>
          </a:xfrm>
          <a:prstGeom prst="rect">
            <a:avLst/>
          </a:prstGeom>
          <a:noFill/>
        </p:spPr>
        <p:txBody>
          <a:bodyPr wrap="square" lIns="0" tIns="0" rIns="0" bIns="0" anchor="t">
            <a:spAutoFit/>
          </a:bodyPr>
          <a:lstStyle/>
          <a:p>
            <a:pPr algn="l">
              <a:lnSpc>
                <a:spcPts val="5408"/>
              </a:lnSpc>
            </a:pPr>
            <a:r>
              <a:rPr sz="4784" b="0" i="0" spc="-100">
                <a:solidFill>
                  <a:srgbClr val="10211D"/>
                </a:solidFill>
                <a:latin typeface="Cambria"/>
              </a:rPr>
              <a:t>Votre métabolisme s’adapte</a:t>
            </a:r>
          </a:p>
        </p:txBody>
      </p:sp>
      <p:cxnSp>
        <p:nvCxnSpPr>
          <p:cNvPr id="4" name="Connector 3"/>
          <p:cNvCxnSpPr/>
          <p:nvPr/>
        </p:nvCxnSpPr>
        <p:spPr>
          <a:xfrm>
            <a:off x="812800" y="2540000"/>
            <a:ext cx="4572000" cy="0"/>
          </a:xfrm>
          <a:prstGeom prst="line">
            <a:avLst/>
          </a:prstGeom>
          <a:ln w="9525">
            <a:solidFill>
              <a:srgbClr val="B3B5AC"/>
            </a:solidFill>
          </a:ln>
          <a:effectLst/>
        </p:spPr>
      </p:cxnSp>
      <p:sp>
        <p:nvSpPr>
          <p:cNvPr id="5" name="TextBox 4"/>
          <p:cNvSpPr txBox="1"/>
          <p:nvPr/>
        </p:nvSpPr>
        <p:spPr>
          <a:xfrm>
            <a:off x="812800" y="2743200"/>
            <a:ext cx="4572000" cy="1121410"/>
          </a:xfrm>
          <a:prstGeom prst="rect">
            <a:avLst/>
          </a:prstGeom>
          <a:noFill/>
        </p:spPr>
        <p:txBody>
          <a:bodyPr wrap="square" lIns="0" tIns="0" rIns="0" bIns="0" anchor="t">
            <a:spAutoFit/>
          </a:bodyPr>
          <a:lstStyle/>
          <a:p>
            <a:pPr algn="l">
              <a:lnSpc>
                <a:spcPts val="3150"/>
              </a:lnSpc>
            </a:pPr>
            <a:r>
              <a:rPr sz="2760" b="0" i="0">
                <a:solidFill>
                  <a:srgbClr val="10211D"/>
                </a:solidFill>
                <a:latin typeface="Cambria"/>
              </a:rPr>
              <a:t>Pendant l’effort</a:t>
            </a:r>
          </a:p>
          <a:p>
            <a:pPr algn="l">
              <a:lnSpc>
                <a:spcPts val="2240"/>
              </a:lnSpc>
              <a:spcBef>
                <a:spcPts val="1200"/>
              </a:spcBef>
            </a:pPr>
            <a:r>
              <a:rPr sz="1600" b="0" i="0">
                <a:solidFill>
                  <a:srgbClr val="4D5A55"/>
                </a:solidFill>
                <a:latin typeface="Calibri"/>
              </a:rPr>
              <a:t>Les muscles ont besoin de davantage d’énergie pour vous faire bouger.</a:t>
            </a:r>
          </a:p>
        </p:txBody>
      </p:sp>
      <p:cxnSp>
        <p:nvCxnSpPr>
          <p:cNvPr id="6" name="Connector 5"/>
          <p:cNvCxnSpPr/>
          <p:nvPr/>
        </p:nvCxnSpPr>
        <p:spPr>
          <a:xfrm>
            <a:off x="6096000" y="2540000"/>
            <a:ext cx="4572000" cy="0"/>
          </a:xfrm>
          <a:prstGeom prst="line">
            <a:avLst/>
          </a:prstGeom>
          <a:ln w="9525">
            <a:solidFill>
              <a:srgbClr val="B3B5AC"/>
            </a:solidFill>
          </a:ln>
          <a:effectLst/>
        </p:spPr>
      </p:cxnSp>
      <p:sp>
        <p:nvSpPr>
          <p:cNvPr id="7" name="TextBox 6"/>
          <p:cNvSpPr txBox="1"/>
          <p:nvPr/>
        </p:nvSpPr>
        <p:spPr>
          <a:xfrm>
            <a:off x="6096000" y="2743200"/>
            <a:ext cx="4572000" cy="1121410"/>
          </a:xfrm>
          <a:prstGeom prst="rect">
            <a:avLst/>
          </a:prstGeom>
          <a:noFill/>
        </p:spPr>
        <p:txBody>
          <a:bodyPr wrap="square" lIns="0" tIns="0" rIns="0" bIns="0" anchor="t">
            <a:spAutoFit/>
          </a:bodyPr>
          <a:lstStyle/>
          <a:p>
            <a:pPr algn="l">
              <a:lnSpc>
                <a:spcPts val="3150"/>
              </a:lnSpc>
            </a:pPr>
            <a:r>
              <a:rPr sz="2760" b="0" i="0">
                <a:solidFill>
                  <a:srgbClr val="10211D"/>
                </a:solidFill>
                <a:latin typeface="Cambria"/>
              </a:rPr>
              <a:t>Pendant le repos</a:t>
            </a:r>
          </a:p>
          <a:p>
            <a:pPr algn="l">
              <a:lnSpc>
                <a:spcPts val="2240"/>
              </a:lnSpc>
              <a:spcBef>
                <a:spcPts val="1200"/>
              </a:spcBef>
            </a:pPr>
            <a:r>
              <a:rPr sz="1600" b="0" i="0">
                <a:solidFill>
                  <a:srgbClr val="4D5A55"/>
                </a:solidFill>
                <a:latin typeface="Calibri"/>
              </a:rPr>
              <a:t>Le corps poursuit ses fonctions vitales et sa récupération.</a:t>
            </a:r>
          </a:p>
        </p:txBody>
      </p:sp>
      <p:sp>
        <p:nvSpPr>
          <p:cNvPr id="8" name="TextBox 7"/>
          <p:cNvSpPr txBox="1"/>
          <p:nvPr/>
        </p:nvSpPr>
        <p:spPr>
          <a:xfrm>
            <a:off x="812800" y="4699000"/>
            <a:ext cx="10160000" cy="455168"/>
          </a:xfrm>
          <a:prstGeom prst="rect">
            <a:avLst/>
          </a:prstGeom>
          <a:noFill/>
        </p:spPr>
        <p:txBody>
          <a:bodyPr wrap="square" lIns="0" tIns="0" rIns="0" bIns="0" anchor="t">
            <a:spAutoFit/>
          </a:bodyPr>
          <a:lstStyle/>
          <a:p>
            <a:pPr algn="l">
              <a:lnSpc>
                <a:spcPts val="3584"/>
              </a:lnSpc>
            </a:pPr>
            <a:r>
              <a:rPr sz="2816" b="0" i="0">
                <a:solidFill>
                  <a:srgbClr val="B93A17"/>
                </a:solidFill>
                <a:latin typeface="Cambria"/>
              </a:rPr>
              <a:t>Adapter l’utilisation des carburants : c’est la </a:t>
            </a:r>
            <a:r>
              <a:rPr sz="2816" b="0" i="1">
                <a:solidFill>
                  <a:srgbClr val="B93A17"/>
                </a:solidFill>
                <a:latin typeface="Cambria"/>
              </a:rPr>
              <a:t>flexibilité métabolique.</a:t>
            </a:r>
          </a:p>
        </p:txBody>
      </p:sp>
      <p:sp>
        <p:nvSpPr>
          <p:cNvPr id="9" name="TextBox 8"/>
          <p:cNvSpPr txBox="1"/>
          <p:nvPr/>
        </p:nvSpPr>
        <p:spPr>
          <a:xfrm>
            <a:off x="10109200" y="6268720"/>
            <a:ext cx="1270000" cy="182879"/>
          </a:xfrm>
          <a:prstGeom prst="rect">
            <a:avLst/>
          </a:prstGeom>
          <a:noFill/>
        </p:spPr>
        <p:txBody>
          <a:bodyPr wrap="square" lIns="0" tIns="0" rIns="0" bIns="0" anchor="t">
            <a:spAutoFit/>
          </a:bodyPr>
          <a:lstStyle/>
          <a:p>
            <a:pPr algn="r">
              <a:lnSpc>
                <a:spcPts val="1439"/>
              </a:lnSpc>
            </a:pPr>
            <a:r>
              <a:rPr sz="1200" b="0" i="0">
                <a:solidFill>
                  <a:srgbClr val="4D5A55"/>
                </a:solidFill>
                <a:latin typeface="Calibri"/>
              </a:rPr>
              <a:t>15 / 43</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1" fill="hold" nodeType="withEffect">
                                  <p:stCondLst>
                                    <p:cond delay="300"/>
                                  </p:stCondLst>
                                  <p:childTnLst>
                                    <p:set>
                                      <p:cBhvr>
                                        <p:cTn id="6" dur="1" fill="hold">
                                          <p:stCondLst>
                                            <p:cond delay="0"/>
                                          </p:stCondLst>
                                        </p:cTn>
                                        <p:tgtEl>
                                          <p:spTgt spid="3"/>
                                        </p:tgtEl>
                                        <p:attrNameLst>
                                          <p:attrName>style.visibility</p:attrName>
                                        </p:attrNameLst>
                                      </p:cBhvr>
                                      <p:to>
                                        <p:strVal val="visible"/>
                                      </p:to>
                                    </p:set>
                                    <p:anim calcmode="lin" valueType="num">
                                      <p:cBhvr>
                                        <p:cTn id="7" dur="700" fill="hold"/>
                                        <p:tgtEl>
                                          <p:spTgt spid="3"/>
                                        </p:tgtEl>
                                        <p:attrNameLst>
                                          <p:attrName>ppt_y</p:attrName>
                                        </p:attrNameLst>
                                      </p:cBhvr>
                                      <p:tavLst>
                                        <p:tav tm="0">
                                          <p:val>
                                            <p:strVal val="#ppt_y+.08"/>
                                          </p:val>
                                        </p:tav>
                                        <p:tav tm="100000">
                                          <p:val>
                                            <p:strVal val="#ppt_y"/>
                                          </p:val>
                                        </p:tav>
                                      </p:tavLst>
                                    </p:anim>
                                    <p:animEffect transition="in" filter="fade">
                                      <p:cBhvr>
                                        <p:cTn id="8" dur="700"/>
                                        <p:tgtEl>
                                          <p:spTgt spid="3"/>
                                        </p:tgtEl>
                                      </p:cBhvr>
                                    </p:animEffect>
                                  </p:childTnLst>
                                </p:cTn>
                              </p:par>
                              <p:par>
                                <p:cTn id="9" presetID="42" presetClass="entr" presetSubtype="1" fill="hold" nodeType="withEffect">
                                  <p:stCondLst>
                                    <p:cond delay="950"/>
                                  </p:stCondLst>
                                  <p:childTnLst>
                                    <p:set>
                                      <p:cBhvr>
                                        <p:cTn id="10" dur="1" fill="hold">
                                          <p:stCondLst>
                                            <p:cond delay="0"/>
                                          </p:stCondLst>
                                        </p:cTn>
                                        <p:tgtEl>
                                          <p:spTgt spid="4"/>
                                        </p:tgtEl>
                                        <p:attrNameLst>
                                          <p:attrName>style.visibility</p:attrName>
                                        </p:attrNameLst>
                                      </p:cBhvr>
                                      <p:to>
                                        <p:strVal val="visible"/>
                                      </p:to>
                                    </p:set>
                                    <p:anim calcmode="lin" valueType="num">
                                      <p:cBhvr>
                                        <p:cTn id="11" dur="700" fill="hold"/>
                                        <p:tgtEl>
                                          <p:spTgt spid="4"/>
                                        </p:tgtEl>
                                        <p:attrNameLst>
                                          <p:attrName>ppt_y</p:attrName>
                                        </p:attrNameLst>
                                      </p:cBhvr>
                                      <p:tavLst>
                                        <p:tav tm="0">
                                          <p:val>
                                            <p:strVal val="#ppt_y+.08"/>
                                          </p:val>
                                        </p:tav>
                                        <p:tav tm="100000">
                                          <p:val>
                                            <p:strVal val="#ppt_y"/>
                                          </p:val>
                                        </p:tav>
                                      </p:tavLst>
                                    </p:anim>
                                    <p:animEffect transition="in" filter="fade">
                                      <p:cBhvr>
                                        <p:cTn id="12" dur="700"/>
                                        <p:tgtEl>
                                          <p:spTgt spid="4"/>
                                        </p:tgtEl>
                                      </p:cBhvr>
                                    </p:animEffect>
                                  </p:childTnLst>
                                </p:cTn>
                              </p:par>
                              <p:par>
                                <p:cTn id="13" presetID="42" presetClass="entr" presetSubtype="1" fill="hold" nodeType="withEffect">
                                  <p:stCondLst>
                                    <p:cond delay="950"/>
                                  </p:stCondLst>
                                  <p:childTnLst>
                                    <p:set>
                                      <p:cBhvr>
                                        <p:cTn id="14" dur="1" fill="hold">
                                          <p:stCondLst>
                                            <p:cond delay="0"/>
                                          </p:stCondLst>
                                        </p:cTn>
                                        <p:tgtEl>
                                          <p:spTgt spid="5"/>
                                        </p:tgtEl>
                                        <p:attrNameLst>
                                          <p:attrName>style.visibility</p:attrName>
                                        </p:attrNameLst>
                                      </p:cBhvr>
                                      <p:to>
                                        <p:strVal val="visible"/>
                                      </p:to>
                                    </p:set>
                                    <p:anim calcmode="lin" valueType="num">
                                      <p:cBhvr>
                                        <p:cTn id="15" dur="700" fill="hold"/>
                                        <p:tgtEl>
                                          <p:spTgt spid="5"/>
                                        </p:tgtEl>
                                        <p:attrNameLst>
                                          <p:attrName>ppt_y</p:attrName>
                                        </p:attrNameLst>
                                      </p:cBhvr>
                                      <p:tavLst>
                                        <p:tav tm="0">
                                          <p:val>
                                            <p:strVal val="#ppt_y+.08"/>
                                          </p:val>
                                        </p:tav>
                                        <p:tav tm="100000">
                                          <p:val>
                                            <p:strVal val="#ppt_y"/>
                                          </p:val>
                                        </p:tav>
                                      </p:tavLst>
                                    </p:anim>
                                    <p:animEffect transition="in" filter="fade">
                                      <p:cBhvr>
                                        <p:cTn id="16" dur="700"/>
                                        <p:tgtEl>
                                          <p:spTgt spid="5"/>
                                        </p:tgtEl>
                                      </p:cBhvr>
                                    </p:animEffect>
                                  </p:childTnLst>
                                </p:cTn>
                              </p:par>
                              <p:par>
                                <p:cTn id="17" presetID="42" presetClass="entr" presetSubtype="1" fill="hold" nodeType="withEffect">
                                  <p:stCondLst>
                                    <p:cond delay="1600"/>
                                  </p:stCondLst>
                                  <p:childTnLst>
                                    <p:set>
                                      <p:cBhvr>
                                        <p:cTn id="18" dur="1" fill="hold">
                                          <p:stCondLst>
                                            <p:cond delay="0"/>
                                          </p:stCondLst>
                                        </p:cTn>
                                        <p:tgtEl>
                                          <p:spTgt spid="6"/>
                                        </p:tgtEl>
                                        <p:attrNameLst>
                                          <p:attrName>style.visibility</p:attrName>
                                        </p:attrNameLst>
                                      </p:cBhvr>
                                      <p:to>
                                        <p:strVal val="visible"/>
                                      </p:to>
                                    </p:set>
                                    <p:anim calcmode="lin" valueType="num">
                                      <p:cBhvr>
                                        <p:cTn id="19" dur="700" fill="hold"/>
                                        <p:tgtEl>
                                          <p:spTgt spid="6"/>
                                        </p:tgtEl>
                                        <p:attrNameLst>
                                          <p:attrName>ppt_y</p:attrName>
                                        </p:attrNameLst>
                                      </p:cBhvr>
                                      <p:tavLst>
                                        <p:tav tm="0">
                                          <p:val>
                                            <p:strVal val="#ppt_y+.08"/>
                                          </p:val>
                                        </p:tav>
                                        <p:tav tm="100000">
                                          <p:val>
                                            <p:strVal val="#ppt_y"/>
                                          </p:val>
                                        </p:tav>
                                      </p:tavLst>
                                    </p:anim>
                                    <p:animEffect transition="in" filter="fade">
                                      <p:cBhvr>
                                        <p:cTn id="20" dur="700"/>
                                        <p:tgtEl>
                                          <p:spTgt spid="6"/>
                                        </p:tgtEl>
                                      </p:cBhvr>
                                    </p:animEffect>
                                  </p:childTnLst>
                                </p:cTn>
                              </p:par>
                              <p:par>
                                <p:cTn id="21" presetID="42" presetClass="entr" presetSubtype="1" fill="hold" nodeType="withEffect">
                                  <p:stCondLst>
                                    <p:cond delay="1600"/>
                                  </p:stCondLst>
                                  <p:childTnLst>
                                    <p:set>
                                      <p:cBhvr>
                                        <p:cTn id="22" dur="1" fill="hold">
                                          <p:stCondLst>
                                            <p:cond delay="0"/>
                                          </p:stCondLst>
                                        </p:cTn>
                                        <p:tgtEl>
                                          <p:spTgt spid="7"/>
                                        </p:tgtEl>
                                        <p:attrNameLst>
                                          <p:attrName>style.visibility</p:attrName>
                                        </p:attrNameLst>
                                      </p:cBhvr>
                                      <p:to>
                                        <p:strVal val="visible"/>
                                      </p:to>
                                    </p:set>
                                    <p:anim calcmode="lin" valueType="num">
                                      <p:cBhvr>
                                        <p:cTn id="23" dur="700" fill="hold"/>
                                        <p:tgtEl>
                                          <p:spTgt spid="7"/>
                                        </p:tgtEl>
                                        <p:attrNameLst>
                                          <p:attrName>ppt_y</p:attrName>
                                        </p:attrNameLst>
                                      </p:cBhvr>
                                      <p:tavLst>
                                        <p:tav tm="0">
                                          <p:val>
                                            <p:strVal val="#ppt_y+.08"/>
                                          </p:val>
                                        </p:tav>
                                        <p:tav tm="100000">
                                          <p:val>
                                            <p:strVal val="#ppt_y"/>
                                          </p:val>
                                        </p:tav>
                                      </p:tavLst>
                                    </p:anim>
                                    <p:animEffect transition="in" filter="fade">
                                      <p:cBhvr>
                                        <p:cTn id="24" dur="700"/>
                                        <p:tgtEl>
                                          <p:spTgt spid="7"/>
                                        </p:tgtEl>
                                      </p:cBhvr>
                                    </p:animEffect>
                                  </p:childTnLst>
                                </p:cTn>
                              </p:par>
                              <p:par>
                                <p:cTn id="25" presetID="42" presetClass="entr" presetSubtype="1" fill="hold" nodeType="withEffect">
                                  <p:stCondLst>
                                    <p:cond delay="2250"/>
                                  </p:stCondLst>
                                  <p:childTnLst>
                                    <p:set>
                                      <p:cBhvr>
                                        <p:cTn id="26" dur="1" fill="hold">
                                          <p:stCondLst>
                                            <p:cond delay="0"/>
                                          </p:stCondLst>
                                        </p:cTn>
                                        <p:tgtEl>
                                          <p:spTgt spid="8"/>
                                        </p:tgtEl>
                                        <p:attrNameLst>
                                          <p:attrName>style.visibility</p:attrName>
                                        </p:attrNameLst>
                                      </p:cBhvr>
                                      <p:to>
                                        <p:strVal val="visible"/>
                                      </p:to>
                                    </p:set>
                                    <p:anim calcmode="lin" valueType="num">
                                      <p:cBhvr>
                                        <p:cTn id="27" dur="700" fill="hold"/>
                                        <p:tgtEl>
                                          <p:spTgt spid="8"/>
                                        </p:tgtEl>
                                        <p:attrNameLst>
                                          <p:attrName>ppt_y</p:attrName>
                                        </p:attrNameLst>
                                      </p:cBhvr>
                                      <p:tavLst>
                                        <p:tav tm="0">
                                          <p:val>
                                            <p:strVal val="#ppt_y+.08"/>
                                          </p:val>
                                        </p:tav>
                                        <p:tav tm="100000">
                                          <p:val>
                                            <p:strVal val="#ppt_y"/>
                                          </p:val>
                                        </p:tav>
                                      </p:tavLst>
                                    </p:anim>
                                    <p:animEffect transition="in" filter="fade">
                                      <p:cBhvr>
                                        <p:cTn id="28" dur="7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3EEE4"/>
        </a:solidFill>
        <a:effectLst/>
      </p:bgPr>
    </p:bg>
    <p:spTree>
      <p:nvGrpSpPr>
        <p:cNvPr id="1" name=""/>
        <p:cNvGrpSpPr/>
        <p:nvPr/>
      </p:nvGrpSpPr>
      <p:grpSpPr>
        <a:xfrm>
          <a:off x="0" y="0"/>
          <a:ext cx="0" cy="0"/>
          <a:chOff x="0" y="0"/>
          <a:chExt cx="0" cy="0"/>
        </a:xfrm>
      </p:grpSpPr>
      <p:sp>
        <p:nvSpPr>
          <p:cNvPr id="2" name="TextBox 1"/>
          <p:cNvSpPr txBox="1"/>
          <p:nvPr/>
        </p:nvSpPr>
        <p:spPr>
          <a:xfrm>
            <a:off x="812800" y="660400"/>
            <a:ext cx="8255000" cy="182879"/>
          </a:xfrm>
          <a:prstGeom prst="rect">
            <a:avLst/>
          </a:prstGeom>
          <a:noFill/>
        </p:spPr>
        <p:txBody>
          <a:bodyPr wrap="square" lIns="0" tIns="0" rIns="0" bIns="0" anchor="t">
            <a:spAutoFit/>
          </a:bodyPr>
          <a:lstStyle/>
          <a:p>
            <a:pPr algn="l">
              <a:lnSpc>
                <a:spcPts val="1439"/>
              </a:lnSpc>
            </a:pPr>
            <a:r>
              <a:rPr sz="1200" b="1" i="0" spc="200">
                <a:solidFill>
                  <a:srgbClr val="B93A17"/>
                </a:solidFill>
                <a:latin typeface="Calibri"/>
              </a:rPr>
              <a:t>02 / COMPRENDRE NOTRE MÉTABOLISME</a:t>
            </a:r>
          </a:p>
        </p:txBody>
      </p:sp>
      <p:sp>
        <p:nvSpPr>
          <p:cNvPr id="3" name="TextBox 2"/>
          <p:cNvSpPr txBox="1"/>
          <p:nvPr/>
        </p:nvSpPr>
        <p:spPr>
          <a:xfrm>
            <a:off x="812800" y="1041400"/>
            <a:ext cx="9525000" cy="686816"/>
          </a:xfrm>
          <a:prstGeom prst="rect">
            <a:avLst/>
          </a:prstGeom>
          <a:noFill/>
        </p:spPr>
        <p:txBody>
          <a:bodyPr wrap="square" lIns="0" tIns="0" rIns="0" bIns="0" anchor="t">
            <a:spAutoFit/>
          </a:bodyPr>
          <a:lstStyle/>
          <a:p>
            <a:pPr algn="l">
              <a:lnSpc>
                <a:spcPts val="5408"/>
              </a:lnSpc>
            </a:pPr>
            <a:r>
              <a:rPr sz="4784" b="0" i="0" spc="-100">
                <a:solidFill>
                  <a:srgbClr val="10211D"/>
                </a:solidFill>
                <a:latin typeface="Cambria"/>
              </a:rPr>
              <a:t>Le même repas, des réponses différentes</a:t>
            </a:r>
          </a:p>
        </p:txBody>
      </p:sp>
      <p:sp>
        <p:nvSpPr>
          <p:cNvPr id="4" name="TextBox 3"/>
          <p:cNvSpPr txBox="1"/>
          <p:nvPr/>
        </p:nvSpPr>
        <p:spPr>
          <a:xfrm>
            <a:off x="812800" y="2984500"/>
            <a:ext cx="8255000" cy="455168"/>
          </a:xfrm>
          <a:prstGeom prst="rect">
            <a:avLst/>
          </a:prstGeom>
          <a:noFill/>
        </p:spPr>
        <p:txBody>
          <a:bodyPr wrap="square" lIns="0" tIns="0" rIns="0" bIns="0" anchor="t">
            <a:spAutoFit/>
          </a:bodyPr>
          <a:lstStyle/>
          <a:p>
            <a:pPr algn="l">
              <a:lnSpc>
                <a:spcPts val="3584"/>
              </a:lnSpc>
            </a:pPr>
            <a:r>
              <a:rPr sz="2944" b="0" i="0">
                <a:solidFill>
                  <a:srgbClr val="B93A17"/>
                </a:solidFill>
                <a:latin typeface="Cambria"/>
              </a:rPr>
              <a:t>Nos corps ont des histoires différentes.</a:t>
            </a:r>
          </a:p>
        </p:txBody>
      </p:sp>
      <p:sp>
        <p:nvSpPr>
          <p:cNvPr id="5" name="TextBox 4"/>
          <p:cNvSpPr txBox="1"/>
          <p:nvPr/>
        </p:nvSpPr>
        <p:spPr>
          <a:xfrm>
            <a:off x="812800" y="4699000"/>
            <a:ext cx="6350000" cy="568960"/>
          </a:xfrm>
          <a:prstGeom prst="rect">
            <a:avLst/>
          </a:prstGeom>
          <a:noFill/>
        </p:spPr>
        <p:txBody>
          <a:bodyPr wrap="square" lIns="0" tIns="0" rIns="0" bIns="0" anchor="t">
            <a:spAutoFit/>
          </a:bodyPr>
          <a:lstStyle/>
          <a:p>
            <a:pPr algn="l">
              <a:lnSpc>
                <a:spcPts val="2240"/>
              </a:lnSpc>
            </a:pPr>
            <a:r>
              <a:rPr sz="1600" b="0" i="0">
                <a:solidFill>
                  <a:srgbClr val="4D5A55"/>
                </a:solidFill>
                <a:latin typeface="Calibri"/>
              </a:rPr>
              <a:t>Le sommeil, l’activité physique, les habitudes et l’état de santé influencent les réponses métaboliques.</a:t>
            </a:r>
          </a:p>
        </p:txBody>
      </p:sp>
      <p:sp>
        <p:nvSpPr>
          <p:cNvPr id="6" name="TextBox 5"/>
          <p:cNvSpPr txBox="1"/>
          <p:nvPr/>
        </p:nvSpPr>
        <p:spPr>
          <a:xfrm>
            <a:off x="10109200" y="6268720"/>
            <a:ext cx="1270000" cy="182879"/>
          </a:xfrm>
          <a:prstGeom prst="rect">
            <a:avLst/>
          </a:prstGeom>
          <a:noFill/>
        </p:spPr>
        <p:txBody>
          <a:bodyPr wrap="square" lIns="0" tIns="0" rIns="0" bIns="0" anchor="t">
            <a:spAutoFit/>
          </a:bodyPr>
          <a:lstStyle/>
          <a:p>
            <a:pPr algn="r">
              <a:lnSpc>
                <a:spcPts val="1439"/>
              </a:lnSpc>
            </a:pPr>
            <a:r>
              <a:rPr sz="1200" b="0" i="0">
                <a:solidFill>
                  <a:srgbClr val="4D5A55"/>
                </a:solidFill>
                <a:latin typeface="Calibri"/>
              </a:rPr>
              <a:t>16 / 43</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1" fill="hold" nodeType="withEffect">
                                  <p:stCondLst>
                                    <p:cond delay="300"/>
                                  </p:stCondLst>
                                  <p:childTnLst>
                                    <p:set>
                                      <p:cBhvr>
                                        <p:cTn id="6" dur="1" fill="hold">
                                          <p:stCondLst>
                                            <p:cond delay="0"/>
                                          </p:stCondLst>
                                        </p:cTn>
                                        <p:tgtEl>
                                          <p:spTgt spid="3"/>
                                        </p:tgtEl>
                                        <p:attrNameLst>
                                          <p:attrName>style.visibility</p:attrName>
                                        </p:attrNameLst>
                                      </p:cBhvr>
                                      <p:to>
                                        <p:strVal val="visible"/>
                                      </p:to>
                                    </p:set>
                                    <p:anim calcmode="lin" valueType="num">
                                      <p:cBhvr>
                                        <p:cTn id="7" dur="700" fill="hold"/>
                                        <p:tgtEl>
                                          <p:spTgt spid="3"/>
                                        </p:tgtEl>
                                        <p:attrNameLst>
                                          <p:attrName>ppt_y</p:attrName>
                                        </p:attrNameLst>
                                      </p:cBhvr>
                                      <p:tavLst>
                                        <p:tav tm="0">
                                          <p:val>
                                            <p:strVal val="#ppt_y+.08"/>
                                          </p:val>
                                        </p:tav>
                                        <p:tav tm="100000">
                                          <p:val>
                                            <p:strVal val="#ppt_y"/>
                                          </p:val>
                                        </p:tav>
                                      </p:tavLst>
                                    </p:anim>
                                    <p:animEffect transition="in" filter="fade">
                                      <p:cBhvr>
                                        <p:cTn id="8" dur="700"/>
                                        <p:tgtEl>
                                          <p:spTgt spid="3"/>
                                        </p:tgtEl>
                                      </p:cBhvr>
                                    </p:animEffect>
                                  </p:childTnLst>
                                </p:cTn>
                              </p:par>
                              <p:par>
                                <p:cTn id="9" presetID="42" presetClass="entr" presetSubtype="1" fill="hold" nodeType="withEffect">
                                  <p:stCondLst>
                                    <p:cond delay="950"/>
                                  </p:stCondLst>
                                  <p:childTnLst>
                                    <p:set>
                                      <p:cBhvr>
                                        <p:cTn id="10" dur="1" fill="hold">
                                          <p:stCondLst>
                                            <p:cond delay="0"/>
                                          </p:stCondLst>
                                        </p:cTn>
                                        <p:tgtEl>
                                          <p:spTgt spid="4"/>
                                        </p:tgtEl>
                                        <p:attrNameLst>
                                          <p:attrName>style.visibility</p:attrName>
                                        </p:attrNameLst>
                                      </p:cBhvr>
                                      <p:to>
                                        <p:strVal val="visible"/>
                                      </p:to>
                                    </p:set>
                                    <p:anim calcmode="lin" valueType="num">
                                      <p:cBhvr>
                                        <p:cTn id="11" dur="700" fill="hold"/>
                                        <p:tgtEl>
                                          <p:spTgt spid="4"/>
                                        </p:tgtEl>
                                        <p:attrNameLst>
                                          <p:attrName>ppt_y</p:attrName>
                                        </p:attrNameLst>
                                      </p:cBhvr>
                                      <p:tavLst>
                                        <p:tav tm="0">
                                          <p:val>
                                            <p:strVal val="#ppt_y+.08"/>
                                          </p:val>
                                        </p:tav>
                                        <p:tav tm="100000">
                                          <p:val>
                                            <p:strVal val="#ppt_y"/>
                                          </p:val>
                                        </p:tav>
                                      </p:tavLst>
                                    </p:anim>
                                    <p:animEffect transition="in" filter="fade">
                                      <p:cBhvr>
                                        <p:cTn id="12" dur="700"/>
                                        <p:tgtEl>
                                          <p:spTgt spid="4"/>
                                        </p:tgtEl>
                                      </p:cBhvr>
                                    </p:animEffect>
                                  </p:childTnLst>
                                </p:cTn>
                              </p:par>
                              <p:par>
                                <p:cTn id="13" presetID="42" presetClass="entr" presetSubtype="1" fill="hold" nodeType="withEffect">
                                  <p:stCondLst>
                                    <p:cond delay="1600"/>
                                  </p:stCondLst>
                                  <p:childTnLst>
                                    <p:set>
                                      <p:cBhvr>
                                        <p:cTn id="14" dur="1" fill="hold">
                                          <p:stCondLst>
                                            <p:cond delay="0"/>
                                          </p:stCondLst>
                                        </p:cTn>
                                        <p:tgtEl>
                                          <p:spTgt spid="5"/>
                                        </p:tgtEl>
                                        <p:attrNameLst>
                                          <p:attrName>style.visibility</p:attrName>
                                        </p:attrNameLst>
                                      </p:cBhvr>
                                      <p:to>
                                        <p:strVal val="visible"/>
                                      </p:to>
                                    </p:set>
                                    <p:anim calcmode="lin" valueType="num">
                                      <p:cBhvr>
                                        <p:cTn id="15" dur="700" fill="hold"/>
                                        <p:tgtEl>
                                          <p:spTgt spid="5"/>
                                        </p:tgtEl>
                                        <p:attrNameLst>
                                          <p:attrName>ppt_y</p:attrName>
                                        </p:attrNameLst>
                                      </p:cBhvr>
                                      <p:tavLst>
                                        <p:tav tm="0">
                                          <p:val>
                                            <p:strVal val="#ppt_y+.08"/>
                                          </p:val>
                                        </p:tav>
                                        <p:tav tm="100000">
                                          <p:val>
                                            <p:strVal val="#ppt_y"/>
                                          </p:val>
                                        </p:tav>
                                      </p:tavLst>
                                    </p:anim>
                                    <p:animEffect transition="in" filter="fade">
                                      <p:cBhvr>
                                        <p:cTn id="16" dur="7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3EEE4"/>
        </a:solidFill>
        <a:effectLst/>
      </p:bgPr>
    </p:bg>
    <p:spTree>
      <p:nvGrpSpPr>
        <p:cNvPr id="1" name=""/>
        <p:cNvGrpSpPr/>
        <p:nvPr/>
      </p:nvGrpSpPr>
      <p:grpSpPr>
        <a:xfrm>
          <a:off x="0" y="0"/>
          <a:ext cx="0" cy="0"/>
          <a:chOff x="0" y="0"/>
          <a:chExt cx="0" cy="0"/>
        </a:xfrm>
      </p:grpSpPr>
      <p:sp>
        <p:nvSpPr>
          <p:cNvPr id="2" name="TextBox 1"/>
          <p:cNvSpPr txBox="1"/>
          <p:nvPr/>
        </p:nvSpPr>
        <p:spPr>
          <a:xfrm>
            <a:off x="812800" y="660400"/>
            <a:ext cx="8255000" cy="182879"/>
          </a:xfrm>
          <a:prstGeom prst="rect">
            <a:avLst/>
          </a:prstGeom>
          <a:noFill/>
        </p:spPr>
        <p:txBody>
          <a:bodyPr wrap="square" lIns="0" tIns="0" rIns="0" bIns="0" anchor="t">
            <a:spAutoFit/>
          </a:bodyPr>
          <a:lstStyle/>
          <a:p>
            <a:pPr algn="l">
              <a:lnSpc>
                <a:spcPts val="1439"/>
              </a:lnSpc>
            </a:pPr>
            <a:r>
              <a:rPr sz="1200" b="1" i="0" spc="200">
                <a:solidFill>
                  <a:srgbClr val="B93A17"/>
                </a:solidFill>
                <a:latin typeface="Calibri"/>
              </a:rPr>
              <a:t>02 / COMPRENDRE NOTRE MÉTABOLISME</a:t>
            </a:r>
          </a:p>
        </p:txBody>
      </p:sp>
      <p:sp>
        <p:nvSpPr>
          <p:cNvPr id="3" name="TextBox 2"/>
          <p:cNvSpPr txBox="1"/>
          <p:nvPr/>
        </p:nvSpPr>
        <p:spPr>
          <a:xfrm>
            <a:off x="812800" y="1041400"/>
            <a:ext cx="9525000" cy="686816"/>
          </a:xfrm>
          <a:prstGeom prst="rect">
            <a:avLst/>
          </a:prstGeom>
          <a:noFill/>
        </p:spPr>
        <p:txBody>
          <a:bodyPr wrap="square" lIns="0" tIns="0" rIns="0" bIns="0" anchor="t">
            <a:spAutoFit/>
          </a:bodyPr>
          <a:lstStyle/>
          <a:p>
            <a:pPr algn="l">
              <a:lnSpc>
                <a:spcPts val="5408"/>
              </a:lnSpc>
            </a:pPr>
            <a:r>
              <a:rPr sz="4576" b="0" i="0" spc="-100">
                <a:solidFill>
                  <a:srgbClr val="10211D"/>
                </a:solidFill>
                <a:latin typeface="Cambria"/>
              </a:rPr>
              <a:t>Quand le corps répond moins à l’insuline</a:t>
            </a:r>
          </a:p>
        </p:txBody>
      </p:sp>
      <p:sp>
        <p:nvSpPr>
          <p:cNvPr id="4" name="TextBox 3"/>
          <p:cNvSpPr txBox="1"/>
          <p:nvPr/>
        </p:nvSpPr>
        <p:spPr>
          <a:xfrm>
            <a:off x="812800" y="2984500"/>
            <a:ext cx="8255000" cy="455168"/>
          </a:xfrm>
          <a:prstGeom prst="rect">
            <a:avLst/>
          </a:prstGeom>
          <a:noFill/>
        </p:spPr>
        <p:txBody>
          <a:bodyPr wrap="square" lIns="0" tIns="0" rIns="0" bIns="0" anchor="t">
            <a:spAutoFit/>
          </a:bodyPr>
          <a:lstStyle/>
          <a:p>
            <a:pPr algn="l">
              <a:lnSpc>
                <a:spcPts val="3584"/>
              </a:lnSpc>
            </a:pPr>
            <a:r>
              <a:rPr sz="2944" b="0" i="0">
                <a:solidFill>
                  <a:srgbClr val="B93A17"/>
                </a:solidFill>
                <a:latin typeface="Cambria"/>
              </a:rPr>
              <a:t>On parle d’insulinorésistance.</a:t>
            </a:r>
          </a:p>
        </p:txBody>
      </p:sp>
      <p:sp>
        <p:nvSpPr>
          <p:cNvPr id="5" name="TextBox 4"/>
          <p:cNvSpPr txBox="1"/>
          <p:nvPr/>
        </p:nvSpPr>
        <p:spPr>
          <a:xfrm>
            <a:off x="812800" y="4318000"/>
            <a:ext cx="6350000" cy="568960"/>
          </a:xfrm>
          <a:prstGeom prst="rect">
            <a:avLst/>
          </a:prstGeom>
          <a:noFill/>
        </p:spPr>
        <p:txBody>
          <a:bodyPr wrap="square" lIns="0" tIns="0" rIns="0" bIns="0" anchor="t">
            <a:spAutoFit/>
          </a:bodyPr>
          <a:lstStyle/>
          <a:p>
            <a:pPr algn="l">
              <a:lnSpc>
                <a:spcPts val="2240"/>
              </a:lnSpc>
            </a:pPr>
            <a:r>
              <a:rPr sz="1600" b="0" i="0">
                <a:solidFill>
                  <a:srgbClr val="4D5A55"/>
                </a:solidFill>
                <a:latin typeface="Calibri"/>
              </a:rPr>
              <a:t>Le pancréas peut produire davantage d’insuline pour maintenir la glycémie. Cette compensation peut durer un certain temps.</a:t>
            </a:r>
          </a:p>
        </p:txBody>
      </p:sp>
      <p:sp>
        <p:nvSpPr>
          <p:cNvPr id="6" name="TextBox 5"/>
          <p:cNvSpPr txBox="1"/>
          <p:nvPr/>
        </p:nvSpPr>
        <p:spPr>
          <a:xfrm>
            <a:off x="10109200" y="6268720"/>
            <a:ext cx="1270000" cy="182879"/>
          </a:xfrm>
          <a:prstGeom prst="rect">
            <a:avLst/>
          </a:prstGeom>
          <a:noFill/>
        </p:spPr>
        <p:txBody>
          <a:bodyPr wrap="square" lIns="0" tIns="0" rIns="0" bIns="0" anchor="t">
            <a:spAutoFit/>
          </a:bodyPr>
          <a:lstStyle/>
          <a:p>
            <a:pPr algn="r">
              <a:lnSpc>
                <a:spcPts val="1439"/>
              </a:lnSpc>
            </a:pPr>
            <a:r>
              <a:rPr sz="1200" b="0" i="0">
                <a:solidFill>
                  <a:srgbClr val="4D5A55"/>
                </a:solidFill>
                <a:latin typeface="Calibri"/>
              </a:rPr>
              <a:t>17 / 43</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1" fill="hold" nodeType="withEffect">
                                  <p:stCondLst>
                                    <p:cond delay="300"/>
                                  </p:stCondLst>
                                  <p:childTnLst>
                                    <p:set>
                                      <p:cBhvr>
                                        <p:cTn id="6" dur="1" fill="hold">
                                          <p:stCondLst>
                                            <p:cond delay="0"/>
                                          </p:stCondLst>
                                        </p:cTn>
                                        <p:tgtEl>
                                          <p:spTgt spid="3"/>
                                        </p:tgtEl>
                                        <p:attrNameLst>
                                          <p:attrName>style.visibility</p:attrName>
                                        </p:attrNameLst>
                                      </p:cBhvr>
                                      <p:to>
                                        <p:strVal val="visible"/>
                                      </p:to>
                                    </p:set>
                                    <p:anim calcmode="lin" valueType="num">
                                      <p:cBhvr>
                                        <p:cTn id="7" dur="700" fill="hold"/>
                                        <p:tgtEl>
                                          <p:spTgt spid="3"/>
                                        </p:tgtEl>
                                        <p:attrNameLst>
                                          <p:attrName>ppt_y</p:attrName>
                                        </p:attrNameLst>
                                      </p:cBhvr>
                                      <p:tavLst>
                                        <p:tav tm="0">
                                          <p:val>
                                            <p:strVal val="#ppt_y+.08"/>
                                          </p:val>
                                        </p:tav>
                                        <p:tav tm="100000">
                                          <p:val>
                                            <p:strVal val="#ppt_y"/>
                                          </p:val>
                                        </p:tav>
                                      </p:tavLst>
                                    </p:anim>
                                    <p:animEffect transition="in" filter="fade">
                                      <p:cBhvr>
                                        <p:cTn id="8" dur="700"/>
                                        <p:tgtEl>
                                          <p:spTgt spid="3"/>
                                        </p:tgtEl>
                                      </p:cBhvr>
                                    </p:animEffect>
                                  </p:childTnLst>
                                </p:cTn>
                              </p:par>
                              <p:par>
                                <p:cTn id="9" presetID="42" presetClass="entr" presetSubtype="1" fill="hold" nodeType="withEffect">
                                  <p:stCondLst>
                                    <p:cond delay="950"/>
                                  </p:stCondLst>
                                  <p:childTnLst>
                                    <p:set>
                                      <p:cBhvr>
                                        <p:cTn id="10" dur="1" fill="hold">
                                          <p:stCondLst>
                                            <p:cond delay="0"/>
                                          </p:stCondLst>
                                        </p:cTn>
                                        <p:tgtEl>
                                          <p:spTgt spid="4"/>
                                        </p:tgtEl>
                                        <p:attrNameLst>
                                          <p:attrName>style.visibility</p:attrName>
                                        </p:attrNameLst>
                                      </p:cBhvr>
                                      <p:to>
                                        <p:strVal val="visible"/>
                                      </p:to>
                                    </p:set>
                                    <p:anim calcmode="lin" valueType="num">
                                      <p:cBhvr>
                                        <p:cTn id="11" dur="700" fill="hold"/>
                                        <p:tgtEl>
                                          <p:spTgt spid="4"/>
                                        </p:tgtEl>
                                        <p:attrNameLst>
                                          <p:attrName>ppt_y</p:attrName>
                                        </p:attrNameLst>
                                      </p:cBhvr>
                                      <p:tavLst>
                                        <p:tav tm="0">
                                          <p:val>
                                            <p:strVal val="#ppt_y+.08"/>
                                          </p:val>
                                        </p:tav>
                                        <p:tav tm="100000">
                                          <p:val>
                                            <p:strVal val="#ppt_y"/>
                                          </p:val>
                                        </p:tav>
                                      </p:tavLst>
                                    </p:anim>
                                    <p:animEffect transition="in" filter="fade">
                                      <p:cBhvr>
                                        <p:cTn id="12" dur="700"/>
                                        <p:tgtEl>
                                          <p:spTgt spid="4"/>
                                        </p:tgtEl>
                                      </p:cBhvr>
                                    </p:animEffect>
                                  </p:childTnLst>
                                </p:cTn>
                              </p:par>
                              <p:par>
                                <p:cTn id="13" presetID="42" presetClass="entr" presetSubtype="1" fill="hold" nodeType="withEffect">
                                  <p:stCondLst>
                                    <p:cond delay="1600"/>
                                  </p:stCondLst>
                                  <p:childTnLst>
                                    <p:set>
                                      <p:cBhvr>
                                        <p:cTn id="14" dur="1" fill="hold">
                                          <p:stCondLst>
                                            <p:cond delay="0"/>
                                          </p:stCondLst>
                                        </p:cTn>
                                        <p:tgtEl>
                                          <p:spTgt spid="5"/>
                                        </p:tgtEl>
                                        <p:attrNameLst>
                                          <p:attrName>style.visibility</p:attrName>
                                        </p:attrNameLst>
                                      </p:cBhvr>
                                      <p:to>
                                        <p:strVal val="visible"/>
                                      </p:to>
                                    </p:set>
                                    <p:anim calcmode="lin" valueType="num">
                                      <p:cBhvr>
                                        <p:cTn id="15" dur="700" fill="hold"/>
                                        <p:tgtEl>
                                          <p:spTgt spid="5"/>
                                        </p:tgtEl>
                                        <p:attrNameLst>
                                          <p:attrName>ppt_y</p:attrName>
                                        </p:attrNameLst>
                                      </p:cBhvr>
                                      <p:tavLst>
                                        <p:tav tm="0">
                                          <p:val>
                                            <p:strVal val="#ppt_y+.08"/>
                                          </p:val>
                                        </p:tav>
                                        <p:tav tm="100000">
                                          <p:val>
                                            <p:strVal val="#ppt_y"/>
                                          </p:val>
                                        </p:tav>
                                      </p:tavLst>
                                    </p:anim>
                                    <p:animEffect transition="in" filter="fade">
                                      <p:cBhvr>
                                        <p:cTn id="16" dur="7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10211D"/>
        </a:solidFill>
        <a:effectLst/>
      </p:bgPr>
    </p:bg>
    <p:spTree>
      <p:nvGrpSpPr>
        <p:cNvPr id="1" name=""/>
        <p:cNvGrpSpPr/>
        <p:nvPr/>
      </p:nvGrpSpPr>
      <p:grpSpPr>
        <a:xfrm>
          <a:off x="0" y="0"/>
          <a:ext cx="0" cy="0"/>
          <a:chOff x="0" y="0"/>
          <a:chExt cx="0" cy="0"/>
        </a:xfrm>
      </p:grpSpPr>
      <p:sp>
        <p:nvSpPr>
          <p:cNvPr id="2" name="TextBox 1"/>
          <p:cNvSpPr txBox="1"/>
          <p:nvPr/>
        </p:nvSpPr>
        <p:spPr>
          <a:xfrm>
            <a:off x="812800" y="660400"/>
            <a:ext cx="8255000" cy="182879"/>
          </a:xfrm>
          <a:prstGeom prst="rect">
            <a:avLst/>
          </a:prstGeom>
          <a:noFill/>
        </p:spPr>
        <p:txBody>
          <a:bodyPr wrap="square" lIns="0" tIns="0" rIns="0" bIns="0" anchor="t">
            <a:spAutoFit/>
          </a:bodyPr>
          <a:lstStyle/>
          <a:p>
            <a:pPr algn="l">
              <a:lnSpc>
                <a:spcPts val="1439"/>
              </a:lnSpc>
            </a:pPr>
            <a:r>
              <a:rPr sz="1200" b="1" i="0" spc="200">
                <a:solidFill>
                  <a:srgbClr val="F0703F"/>
                </a:solidFill>
                <a:latin typeface="Calibri"/>
              </a:rPr>
              <a:t>02 / COMPRENDRE NOTRE MÉTABOLISME</a:t>
            </a:r>
          </a:p>
        </p:txBody>
      </p:sp>
      <p:sp>
        <p:nvSpPr>
          <p:cNvPr id="3" name="TextBox 2"/>
          <p:cNvSpPr txBox="1"/>
          <p:nvPr/>
        </p:nvSpPr>
        <p:spPr>
          <a:xfrm>
            <a:off x="812800" y="1041400"/>
            <a:ext cx="9525000" cy="686816"/>
          </a:xfrm>
          <a:prstGeom prst="rect">
            <a:avLst/>
          </a:prstGeom>
          <a:noFill/>
        </p:spPr>
        <p:txBody>
          <a:bodyPr wrap="square" lIns="0" tIns="0" rIns="0" bIns="0" anchor="t">
            <a:spAutoFit/>
          </a:bodyPr>
          <a:lstStyle/>
          <a:p>
            <a:pPr algn="l">
              <a:lnSpc>
                <a:spcPts val="5408"/>
              </a:lnSpc>
            </a:pPr>
            <a:r>
              <a:rPr sz="4784" b="0" i="0" spc="-100">
                <a:solidFill>
                  <a:srgbClr val="F3EEE4"/>
                </a:solidFill>
                <a:latin typeface="Cambria"/>
              </a:rPr>
              <a:t>Une possibilité d’agir plus tôt</a:t>
            </a:r>
          </a:p>
        </p:txBody>
      </p:sp>
      <p:sp>
        <p:nvSpPr>
          <p:cNvPr id="4" name="TextBox 3"/>
          <p:cNvSpPr txBox="1"/>
          <p:nvPr/>
        </p:nvSpPr>
        <p:spPr>
          <a:xfrm>
            <a:off x="812800" y="2984500"/>
            <a:ext cx="8255000" cy="910336"/>
          </a:xfrm>
          <a:prstGeom prst="rect">
            <a:avLst/>
          </a:prstGeom>
          <a:noFill/>
        </p:spPr>
        <p:txBody>
          <a:bodyPr wrap="square" lIns="0" tIns="0" rIns="0" bIns="0" anchor="t">
            <a:spAutoFit/>
          </a:bodyPr>
          <a:lstStyle/>
          <a:p>
            <a:pPr algn="l">
              <a:lnSpc>
                <a:spcPts val="3584"/>
              </a:lnSpc>
            </a:pPr>
            <a:r>
              <a:rPr sz="2944" b="0" i="0">
                <a:solidFill>
                  <a:srgbClr val="F0703F"/>
                </a:solidFill>
                <a:latin typeface="Cambria"/>
              </a:rPr>
              <a:t>Le diabète de type 2 peut se préparer bien avant son diagnostic.</a:t>
            </a:r>
          </a:p>
        </p:txBody>
      </p:sp>
      <p:sp>
        <p:nvSpPr>
          <p:cNvPr id="5" name="TextBox 4"/>
          <p:cNvSpPr txBox="1"/>
          <p:nvPr/>
        </p:nvSpPr>
        <p:spPr>
          <a:xfrm>
            <a:off x="812800" y="4699000"/>
            <a:ext cx="6350000" cy="568960"/>
          </a:xfrm>
          <a:prstGeom prst="rect">
            <a:avLst/>
          </a:prstGeom>
          <a:noFill/>
        </p:spPr>
        <p:txBody>
          <a:bodyPr wrap="square" lIns="0" tIns="0" rIns="0" bIns="0" anchor="t">
            <a:spAutoFit/>
          </a:bodyPr>
          <a:lstStyle/>
          <a:p>
            <a:pPr algn="l">
              <a:lnSpc>
                <a:spcPts val="2240"/>
              </a:lnSpc>
            </a:pPr>
            <a:r>
              <a:rPr sz="1600" b="0" i="0">
                <a:solidFill>
                  <a:srgbClr val="C5D0C9"/>
                </a:solidFill>
                <a:latin typeface="Calibri"/>
              </a:rPr>
              <a:t>Mieux connaître le risque permet de proposer un bilan et un accompagnement au bon moment.</a:t>
            </a:r>
          </a:p>
        </p:txBody>
      </p:sp>
      <p:sp>
        <p:nvSpPr>
          <p:cNvPr id="6" name="TextBox 5"/>
          <p:cNvSpPr txBox="1"/>
          <p:nvPr/>
        </p:nvSpPr>
        <p:spPr>
          <a:xfrm>
            <a:off x="10109200" y="6268720"/>
            <a:ext cx="1270000" cy="182879"/>
          </a:xfrm>
          <a:prstGeom prst="rect">
            <a:avLst/>
          </a:prstGeom>
          <a:noFill/>
        </p:spPr>
        <p:txBody>
          <a:bodyPr wrap="square" lIns="0" tIns="0" rIns="0" bIns="0" anchor="t">
            <a:spAutoFit/>
          </a:bodyPr>
          <a:lstStyle/>
          <a:p>
            <a:pPr algn="r">
              <a:lnSpc>
                <a:spcPts val="1439"/>
              </a:lnSpc>
            </a:pPr>
            <a:r>
              <a:rPr sz="1200" b="0" i="0">
                <a:solidFill>
                  <a:srgbClr val="9DB0A7"/>
                </a:solidFill>
                <a:latin typeface="Calibri"/>
              </a:rPr>
              <a:t>18 / 43</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1" fill="hold" nodeType="withEffect">
                                  <p:stCondLst>
                                    <p:cond delay="300"/>
                                  </p:stCondLst>
                                  <p:childTnLst>
                                    <p:set>
                                      <p:cBhvr>
                                        <p:cTn id="6" dur="1" fill="hold">
                                          <p:stCondLst>
                                            <p:cond delay="0"/>
                                          </p:stCondLst>
                                        </p:cTn>
                                        <p:tgtEl>
                                          <p:spTgt spid="3"/>
                                        </p:tgtEl>
                                        <p:attrNameLst>
                                          <p:attrName>style.visibility</p:attrName>
                                        </p:attrNameLst>
                                      </p:cBhvr>
                                      <p:to>
                                        <p:strVal val="visible"/>
                                      </p:to>
                                    </p:set>
                                    <p:anim calcmode="lin" valueType="num">
                                      <p:cBhvr>
                                        <p:cTn id="7" dur="700" fill="hold"/>
                                        <p:tgtEl>
                                          <p:spTgt spid="3"/>
                                        </p:tgtEl>
                                        <p:attrNameLst>
                                          <p:attrName>ppt_y</p:attrName>
                                        </p:attrNameLst>
                                      </p:cBhvr>
                                      <p:tavLst>
                                        <p:tav tm="0">
                                          <p:val>
                                            <p:strVal val="#ppt_y+.08"/>
                                          </p:val>
                                        </p:tav>
                                        <p:tav tm="100000">
                                          <p:val>
                                            <p:strVal val="#ppt_y"/>
                                          </p:val>
                                        </p:tav>
                                      </p:tavLst>
                                    </p:anim>
                                    <p:animEffect transition="in" filter="fade">
                                      <p:cBhvr>
                                        <p:cTn id="8" dur="700"/>
                                        <p:tgtEl>
                                          <p:spTgt spid="3"/>
                                        </p:tgtEl>
                                      </p:cBhvr>
                                    </p:animEffect>
                                  </p:childTnLst>
                                </p:cTn>
                              </p:par>
                              <p:par>
                                <p:cTn id="9" presetID="42" presetClass="entr" presetSubtype="1" fill="hold" nodeType="withEffect">
                                  <p:stCondLst>
                                    <p:cond delay="950"/>
                                  </p:stCondLst>
                                  <p:childTnLst>
                                    <p:set>
                                      <p:cBhvr>
                                        <p:cTn id="10" dur="1" fill="hold">
                                          <p:stCondLst>
                                            <p:cond delay="0"/>
                                          </p:stCondLst>
                                        </p:cTn>
                                        <p:tgtEl>
                                          <p:spTgt spid="4"/>
                                        </p:tgtEl>
                                        <p:attrNameLst>
                                          <p:attrName>style.visibility</p:attrName>
                                        </p:attrNameLst>
                                      </p:cBhvr>
                                      <p:to>
                                        <p:strVal val="visible"/>
                                      </p:to>
                                    </p:set>
                                    <p:anim calcmode="lin" valueType="num">
                                      <p:cBhvr>
                                        <p:cTn id="11" dur="700" fill="hold"/>
                                        <p:tgtEl>
                                          <p:spTgt spid="4"/>
                                        </p:tgtEl>
                                        <p:attrNameLst>
                                          <p:attrName>ppt_y</p:attrName>
                                        </p:attrNameLst>
                                      </p:cBhvr>
                                      <p:tavLst>
                                        <p:tav tm="0">
                                          <p:val>
                                            <p:strVal val="#ppt_y+.08"/>
                                          </p:val>
                                        </p:tav>
                                        <p:tav tm="100000">
                                          <p:val>
                                            <p:strVal val="#ppt_y"/>
                                          </p:val>
                                        </p:tav>
                                      </p:tavLst>
                                    </p:anim>
                                    <p:animEffect transition="in" filter="fade">
                                      <p:cBhvr>
                                        <p:cTn id="12" dur="700"/>
                                        <p:tgtEl>
                                          <p:spTgt spid="4"/>
                                        </p:tgtEl>
                                      </p:cBhvr>
                                    </p:animEffect>
                                  </p:childTnLst>
                                </p:cTn>
                              </p:par>
                              <p:par>
                                <p:cTn id="13" presetID="42" presetClass="entr" presetSubtype="1" fill="hold" nodeType="withEffect">
                                  <p:stCondLst>
                                    <p:cond delay="1600"/>
                                  </p:stCondLst>
                                  <p:childTnLst>
                                    <p:set>
                                      <p:cBhvr>
                                        <p:cTn id="14" dur="1" fill="hold">
                                          <p:stCondLst>
                                            <p:cond delay="0"/>
                                          </p:stCondLst>
                                        </p:cTn>
                                        <p:tgtEl>
                                          <p:spTgt spid="5"/>
                                        </p:tgtEl>
                                        <p:attrNameLst>
                                          <p:attrName>style.visibility</p:attrName>
                                        </p:attrNameLst>
                                      </p:cBhvr>
                                      <p:to>
                                        <p:strVal val="visible"/>
                                      </p:to>
                                    </p:set>
                                    <p:anim calcmode="lin" valueType="num">
                                      <p:cBhvr>
                                        <p:cTn id="15" dur="700" fill="hold"/>
                                        <p:tgtEl>
                                          <p:spTgt spid="5"/>
                                        </p:tgtEl>
                                        <p:attrNameLst>
                                          <p:attrName>ppt_y</p:attrName>
                                        </p:attrNameLst>
                                      </p:cBhvr>
                                      <p:tavLst>
                                        <p:tav tm="0">
                                          <p:val>
                                            <p:strVal val="#ppt_y+.08"/>
                                          </p:val>
                                        </p:tav>
                                        <p:tav tm="100000">
                                          <p:val>
                                            <p:strVal val="#ppt_y"/>
                                          </p:val>
                                        </p:tav>
                                      </p:tavLst>
                                    </p:anim>
                                    <p:animEffect transition="in" filter="fade">
                                      <p:cBhvr>
                                        <p:cTn id="16" dur="7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3EEE4"/>
        </a:solidFill>
        <a:effectLst/>
      </p:bgPr>
    </p:bg>
    <p:spTree>
      <p:nvGrpSpPr>
        <p:cNvPr id="1" name=""/>
        <p:cNvGrpSpPr/>
        <p:nvPr/>
      </p:nvGrpSpPr>
      <p:grpSpPr>
        <a:xfrm>
          <a:off x="0" y="0"/>
          <a:ext cx="0" cy="0"/>
          <a:chOff x="0" y="0"/>
          <a:chExt cx="0" cy="0"/>
        </a:xfrm>
      </p:grpSpPr>
      <p:sp>
        <p:nvSpPr>
          <p:cNvPr id="2" name="TextBox 1"/>
          <p:cNvSpPr txBox="1"/>
          <p:nvPr/>
        </p:nvSpPr>
        <p:spPr>
          <a:xfrm>
            <a:off x="812800" y="660400"/>
            <a:ext cx="8255000" cy="182879"/>
          </a:xfrm>
          <a:prstGeom prst="rect">
            <a:avLst/>
          </a:prstGeom>
          <a:noFill/>
        </p:spPr>
        <p:txBody>
          <a:bodyPr wrap="square" lIns="0" tIns="0" rIns="0" bIns="0" anchor="t">
            <a:spAutoFit/>
          </a:bodyPr>
          <a:lstStyle/>
          <a:p>
            <a:pPr algn="l">
              <a:lnSpc>
                <a:spcPts val="1439"/>
              </a:lnSpc>
            </a:pPr>
            <a:r>
              <a:rPr sz="1200" b="1" i="0" spc="200">
                <a:solidFill>
                  <a:srgbClr val="B93A17"/>
                </a:solidFill>
                <a:latin typeface="Calibri"/>
              </a:rPr>
              <a:t>02 / COMPRENDRE NOTRE MÉTABOLISME</a:t>
            </a:r>
          </a:p>
        </p:txBody>
      </p:sp>
      <p:sp>
        <p:nvSpPr>
          <p:cNvPr id="3" name="TextBox 2"/>
          <p:cNvSpPr txBox="1"/>
          <p:nvPr/>
        </p:nvSpPr>
        <p:spPr>
          <a:xfrm>
            <a:off x="812800" y="1041400"/>
            <a:ext cx="9525000" cy="686816"/>
          </a:xfrm>
          <a:prstGeom prst="rect">
            <a:avLst/>
          </a:prstGeom>
          <a:noFill/>
        </p:spPr>
        <p:txBody>
          <a:bodyPr wrap="square" lIns="0" tIns="0" rIns="0" bIns="0" anchor="t">
            <a:spAutoFit/>
          </a:bodyPr>
          <a:lstStyle/>
          <a:p>
            <a:pPr algn="l">
              <a:lnSpc>
                <a:spcPts val="5408"/>
              </a:lnSpc>
            </a:pPr>
            <a:r>
              <a:rPr sz="4784" b="0" i="0" spc="-100">
                <a:solidFill>
                  <a:srgbClr val="10211D"/>
                </a:solidFill>
                <a:latin typeface="Cambria"/>
              </a:rPr>
              <a:t>Pour l’obésité, comprendre la personne</a:t>
            </a:r>
          </a:p>
        </p:txBody>
      </p:sp>
      <p:sp>
        <p:nvSpPr>
          <p:cNvPr id="4" name="TextBox 3"/>
          <p:cNvSpPr txBox="1"/>
          <p:nvPr/>
        </p:nvSpPr>
        <p:spPr>
          <a:xfrm>
            <a:off x="812800" y="2984500"/>
            <a:ext cx="8255000" cy="910336"/>
          </a:xfrm>
          <a:prstGeom prst="rect">
            <a:avLst/>
          </a:prstGeom>
          <a:noFill/>
        </p:spPr>
        <p:txBody>
          <a:bodyPr wrap="square" lIns="0" tIns="0" rIns="0" bIns="0" anchor="t">
            <a:spAutoFit/>
          </a:bodyPr>
          <a:lstStyle/>
          <a:p>
            <a:pPr algn="l">
              <a:lnSpc>
                <a:spcPts val="3584"/>
              </a:lnSpc>
            </a:pPr>
            <a:r>
              <a:rPr sz="2944" b="0" i="0">
                <a:solidFill>
                  <a:srgbClr val="B93A17"/>
                </a:solidFill>
                <a:latin typeface="Cambria"/>
              </a:rPr>
              <a:t>La biologie, les conditions de vie et l’histoire individuelle comptent.</a:t>
            </a:r>
          </a:p>
        </p:txBody>
      </p:sp>
      <p:sp>
        <p:nvSpPr>
          <p:cNvPr id="5" name="TextBox 4"/>
          <p:cNvSpPr txBox="1"/>
          <p:nvPr/>
        </p:nvSpPr>
        <p:spPr>
          <a:xfrm>
            <a:off x="812800" y="4699000"/>
            <a:ext cx="6350000" cy="568960"/>
          </a:xfrm>
          <a:prstGeom prst="rect">
            <a:avLst/>
          </a:prstGeom>
          <a:noFill/>
        </p:spPr>
        <p:txBody>
          <a:bodyPr wrap="square" lIns="0" tIns="0" rIns="0" bIns="0" anchor="t">
            <a:spAutoFit/>
          </a:bodyPr>
          <a:lstStyle/>
          <a:p>
            <a:pPr algn="l">
              <a:lnSpc>
                <a:spcPts val="2240"/>
              </a:lnSpc>
            </a:pPr>
            <a:r>
              <a:rPr sz="1600" b="0" i="0">
                <a:solidFill>
                  <a:srgbClr val="4D5A55"/>
                </a:solidFill>
                <a:latin typeface="Calibri"/>
              </a:rPr>
              <a:t>Mieux comprendre ces différences peut aider à construire un accompagnement plus adapté.</a:t>
            </a:r>
          </a:p>
        </p:txBody>
      </p:sp>
      <p:sp>
        <p:nvSpPr>
          <p:cNvPr id="6" name="TextBox 5"/>
          <p:cNvSpPr txBox="1"/>
          <p:nvPr/>
        </p:nvSpPr>
        <p:spPr>
          <a:xfrm>
            <a:off x="10109200" y="6268720"/>
            <a:ext cx="1270000" cy="182879"/>
          </a:xfrm>
          <a:prstGeom prst="rect">
            <a:avLst/>
          </a:prstGeom>
          <a:noFill/>
        </p:spPr>
        <p:txBody>
          <a:bodyPr wrap="square" lIns="0" tIns="0" rIns="0" bIns="0" anchor="t">
            <a:spAutoFit/>
          </a:bodyPr>
          <a:lstStyle/>
          <a:p>
            <a:pPr algn="r">
              <a:lnSpc>
                <a:spcPts val="1439"/>
              </a:lnSpc>
            </a:pPr>
            <a:r>
              <a:rPr sz="1200" b="0" i="0">
                <a:solidFill>
                  <a:srgbClr val="4D5A55"/>
                </a:solidFill>
                <a:latin typeface="Calibri"/>
              </a:rPr>
              <a:t>19 / 43</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1" fill="hold" nodeType="withEffect">
                                  <p:stCondLst>
                                    <p:cond delay="300"/>
                                  </p:stCondLst>
                                  <p:childTnLst>
                                    <p:set>
                                      <p:cBhvr>
                                        <p:cTn id="6" dur="1" fill="hold">
                                          <p:stCondLst>
                                            <p:cond delay="0"/>
                                          </p:stCondLst>
                                        </p:cTn>
                                        <p:tgtEl>
                                          <p:spTgt spid="3"/>
                                        </p:tgtEl>
                                        <p:attrNameLst>
                                          <p:attrName>style.visibility</p:attrName>
                                        </p:attrNameLst>
                                      </p:cBhvr>
                                      <p:to>
                                        <p:strVal val="visible"/>
                                      </p:to>
                                    </p:set>
                                    <p:anim calcmode="lin" valueType="num">
                                      <p:cBhvr>
                                        <p:cTn id="7" dur="700" fill="hold"/>
                                        <p:tgtEl>
                                          <p:spTgt spid="3"/>
                                        </p:tgtEl>
                                        <p:attrNameLst>
                                          <p:attrName>ppt_y</p:attrName>
                                        </p:attrNameLst>
                                      </p:cBhvr>
                                      <p:tavLst>
                                        <p:tav tm="0">
                                          <p:val>
                                            <p:strVal val="#ppt_y+.08"/>
                                          </p:val>
                                        </p:tav>
                                        <p:tav tm="100000">
                                          <p:val>
                                            <p:strVal val="#ppt_y"/>
                                          </p:val>
                                        </p:tav>
                                      </p:tavLst>
                                    </p:anim>
                                    <p:animEffect transition="in" filter="fade">
                                      <p:cBhvr>
                                        <p:cTn id="8" dur="700"/>
                                        <p:tgtEl>
                                          <p:spTgt spid="3"/>
                                        </p:tgtEl>
                                      </p:cBhvr>
                                    </p:animEffect>
                                  </p:childTnLst>
                                </p:cTn>
                              </p:par>
                              <p:par>
                                <p:cTn id="9" presetID="42" presetClass="entr" presetSubtype="1" fill="hold" nodeType="withEffect">
                                  <p:stCondLst>
                                    <p:cond delay="950"/>
                                  </p:stCondLst>
                                  <p:childTnLst>
                                    <p:set>
                                      <p:cBhvr>
                                        <p:cTn id="10" dur="1" fill="hold">
                                          <p:stCondLst>
                                            <p:cond delay="0"/>
                                          </p:stCondLst>
                                        </p:cTn>
                                        <p:tgtEl>
                                          <p:spTgt spid="4"/>
                                        </p:tgtEl>
                                        <p:attrNameLst>
                                          <p:attrName>style.visibility</p:attrName>
                                        </p:attrNameLst>
                                      </p:cBhvr>
                                      <p:to>
                                        <p:strVal val="visible"/>
                                      </p:to>
                                    </p:set>
                                    <p:anim calcmode="lin" valueType="num">
                                      <p:cBhvr>
                                        <p:cTn id="11" dur="700" fill="hold"/>
                                        <p:tgtEl>
                                          <p:spTgt spid="4"/>
                                        </p:tgtEl>
                                        <p:attrNameLst>
                                          <p:attrName>ppt_y</p:attrName>
                                        </p:attrNameLst>
                                      </p:cBhvr>
                                      <p:tavLst>
                                        <p:tav tm="0">
                                          <p:val>
                                            <p:strVal val="#ppt_y+.08"/>
                                          </p:val>
                                        </p:tav>
                                        <p:tav tm="100000">
                                          <p:val>
                                            <p:strVal val="#ppt_y"/>
                                          </p:val>
                                        </p:tav>
                                      </p:tavLst>
                                    </p:anim>
                                    <p:animEffect transition="in" filter="fade">
                                      <p:cBhvr>
                                        <p:cTn id="12" dur="700"/>
                                        <p:tgtEl>
                                          <p:spTgt spid="4"/>
                                        </p:tgtEl>
                                      </p:cBhvr>
                                    </p:animEffect>
                                  </p:childTnLst>
                                </p:cTn>
                              </p:par>
                              <p:par>
                                <p:cTn id="13" presetID="42" presetClass="entr" presetSubtype="1" fill="hold" nodeType="withEffect">
                                  <p:stCondLst>
                                    <p:cond delay="1600"/>
                                  </p:stCondLst>
                                  <p:childTnLst>
                                    <p:set>
                                      <p:cBhvr>
                                        <p:cTn id="14" dur="1" fill="hold">
                                          <p:stCondLst>
                                            <p:cond delay="0"/>
                                          </p:stCondLst>
                                        </p:cTn>
                                        <p:tgtEl>
                                          <p:spTgt spid="5"/>
                                        </p:tgtEl>
                                        <p:attrNameLst>
                                          <p:attrName>style.visibility</p:attrName>
                                        </p:attrNameLst>
                                      </p:cBhvr>
                                      <p:to>
                                        <p:strVal val="visible"/>
                                      </p:to>
                                    </p:set>
                                    <p:anim calcmode="lin" valueType="num">
                                      <p:cBhvr>
                                        <p:cTn id="15" dur="700" fill="hold"/>
                                        <p:tgtEl>
                                          <p:spTgt spid="5"/>
                                        </p:tgtEl>
                                        <p:attrNameLst>
                                          <p:attrName>ppt_y</p:attrName>
                                        </p:attrNameLst>
                                      </p:cBhvr>
                                      <p:tavLst>
                                        <p:tav tm="0">
                                          <p:val>
                                            <p:strVal val="#ppt_y+.08"/>
                                          </p:val>
                                        </p:tav>
                                        <p:tav tm="100000">
                                          <p:val>
                                            <p:strVal val="#ppt_y"/>
                                          </p:val>
                                        </p:tav>
                                      </p:tavLst>
                                    </p:anim>
                                    <p:animEffect transition="in" filter="fade">
                                      <p:cBhvr>
                                        <p:cTn id="16" dur="7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3EEE4"/>
        </a:solidFill>
        <a:effectLst/>
      </p:bgPr>
    </p:bg>
    <p:spTree>
      <p:nvGrpSpPr>
        <p:cNvPr id="1" name=""/>
        <p:cNvGrpSpPr/>
        <p:nvPr/>
      </p:nvGrpSpPr>
      <p:grpSpPr>
        <a:xfrm>
          <a:off x="0" y="0"/>
          <a:ext cx="0" cy="0"/>
          <a:chOff x="0" y="0"/>
          <a:chExt cx="0" cy="0"/>
        </a:xfrm>
      </p:grpSpPr>
      <p:sp>
        <p:nvSpPr>
          <p:cNvPr id="2" name="TextBox 1"/>
          <p:cNvSpPr txBox="1"/>
          <p:nvPr/>
        </p:nvSpPr>
        <p:spPr>
          <a:xfrm>
            <a:off x="812800" y="660400"/>
            <a:ext cx="8255000" cy="182879"/>
          </a:xfrm>
          <a:prstGeom prst="rect">
            <a:avLst/>
          </a:prstGeom>
          <a:noFill/>
        </p:spPr>
        <p:txBody>
          <a:bodyPr wrap="square" lIns="0" tIns="0" rIns="0" bIns="0" anchor="t">
            <a:spAutoFit/>
          </a:bodyPr>
          <a:lstStyle/>
          <a:p>
            <a:pPr algn="l">
              <a:lnSpc>
                <a:spcPts val="1439"/>
              </a:lnSpc>
            </a:pPr>
            <a:r>
              <a:rPr sz="1200" b="1" i="0" spc="200">
                <a:solidFill>
                  <a:srgbClr val="B93A17"/>
                </a:solidFill>
                <a:latin typeface="Calibri"/>
              </a:rPr>
              <a:t>UNE TRANSITION À MIEUX ACCOMPAGNER</a:t>
            </a:r>
          </a:p>
        </p:txBody>
      </p:sp>
      <p:sp>
        <p:nvSpPr>
          <p:cNvPr id="3" name="TextBox 2"/>
          <p:cNvSpPr txBox="1"/>
          <p:nvPr/>
        </p:nvSpPr>
        <p:spPr>
          <a:xfrm>
            <a:off x="812800" y="1041400"/>
            <a:ext cx="9525000" cy="686816"/>
          </a:xfrm>
          <a:prstGeom prst="rect">
            <a:avLst/>
          </a:prstGeom>
          <a:noFill/>
        </p:spPr>
        <p:txBody>
          <a:bodyPr wrap="square" lIns="0" tIns="0" rIns="0" bIns="0" anchor="t">
            <a:spAutoFit/>
          </a:bodyPr>
          <a:lstStyle/>
          <a:p>
            <a:pPr algn="l">
              <a:lnSpc>
                <a:spcPts val="5408"/>
              </a:lnSpc>
            </a:pPr>
            <a:r>
              <a:rPr sz="4784" b="0" i="0" spc="-100">
                <a:solidFill>
                  <a:srgbClr val="10211D"/>
                </a:solidFill>
                <a:latin typeface="Cambria"/>
              </a:rPr>
              <a:t>Périménopause et ménopause</a:t>
            </a:r>
          </a:p>
        </p:txBody>
      </p:sp>
      <p:cxnSp>
        <p:nvCxnSpPr>
          <p:cNvPr id="4" name="Connector 3"/>
          <p:cNvCxnSpPr/>
          <p:nvPr/>
        </p:nvCxnSpPr>
        <p:spPr>
          <a:xfrm>
            <a:off x="812800" y="3175000"/>
            <a:ext cx="4572000" cy="0"/>
          </a:xfrm>
          <a:prstGeom prst="line">
            <a:avLst/>
          </a:prstGeom>
          <a:ln w="9525">
            <a:solidFill>
              <a:srgbClr val="B3B5AC"/>
            </a:solidFill>
          </a:ln>
          <a:effectLst/>
        </p:spPr>
      </p:cxnSp>
      <p:sp>
        <p:nvSpPr>
          <p:cNvPr id="5" name="TextBox 4"/>
          <p:cNvSpPr txBox="1"/>
          <p:nvPr/>
        </p:nvSpPr>
        <p:spPr>
          <a:xfrm>
            <a:off x="812800" y="3378200"/>
            <a:ext cx="4572000" cy="1121410"/>
          </a:xfrm>
          <a:prstGeom prst="rect">
            <a:avLst/>
          </a:prstGeom>
          <a:noFill/>
        </p:spPr>
        <p:txBody>
          <a:bodyPr wrap="square" lIns="0" tIns="0" rIns="0" bIns="0" anchor="t">
            <a:spAutoFit/>
          </a:bodyPr>
          <a:lstStyle/>
          <a:p>
            <a:pPr algn="l">
              <a:lnSpc>
                <a:spcPts val="3150"/>
              </a:lnSpc>
            </a:pPr>
            <a:r>
              <a:rPr sz="2760" b="0" i="0">
                <a:solidFill>
                  <a:srgbClr val="10211D"/>
                </a:solidFill>
                <a:latin typeface="Cambria"/>
              </a:rPr>
              <a:t>Périménopause</a:t>
            </a:r>
          </a:p>
          <a:p>
            <a:pPr algn="l">
              <a:lnSpc>
                <a:spcPts val="2240"/>
              </a:lnSpc>
              <a:spcBef>
                <a:spcPts val="1200"/>
              </a:spcBef>
            </a:pPr>
            <a:r>
              <a:rPr sz="1600" b="0" i="0">
                <a:solidFill>
                  <a:srgbClr val="4D5A55"/>
                </a:solidFill>
                <a:latin typeface="Calibri"/>
              </a:rPr>
              <a:t>Les hormones fluctuent. Les cycles peuvent changer et des symptômes apparaître.</a:t>
            </a:r>
          </a:p>
        </p:txBody>
      </p:sp>
      <p:cxnSp>
        <p:nvCxnSpPr>
          <p:cNvPr id="6" name="Connector 5"/>
          <p:cNvCxnSpPr/>
          <p:nvPr/>
        </p:nvCxnSpPr>
        <p:spPr>
          <a:xfrm>
            <a:off x="6096000" y="3175000"/>
            <a:ext cx="4572000" cy="0"/>
          </a:xfrm>
          <a:prstGeom prst="line">
            <a:avLst/>
          </a:prstGeom>
          <a:ln w="9525">
            <a:solidFill>
              <a:srgbClr val="B3B5AC"/>
            </a:solidFill>
          </a:ln>
          <a:effectLst/>
        </p:spPr>
      </p:cxnSp>
      <p:sp>
        <p:nvSpPr>
          <p:cNvPr id="7" name="TextBox 6"/>
          <p:cNvSpPr txBox="1"/>
          <p:nvPr/>
        </p:nvSpPr>
        <p:spPr>
          <a:xfrm>
            <a:off x="6096000" y="3378200"/>
            <a:ext cx="4572000" cy="1121410"/>
          </a:xfrm>
          <a:prstGeom prst="rect">
            <a:avLst/>
          </a:prstGeom>
          <a:noFill/>
        </p:spPr>
        <p:txBody>
          <a:bodyPr wrap="square" lIns="0" tIns="0" rIns="0" bIns="0" anchor="t">
            <a:spAutoFit/>
          </a:bodyPr>
          <a:lstStyle/>
          <a:p>
            <a:pPr algn="l">
              <a:lnSpc>
                <a:spcPts val="3150"/>
              </a:lnSpc>
            </a:pPr>
            <a:r>
              <a:rPr sz="2760" b="0" i="0">
                <a:solidFill>
                  <a:srgbClr val="10211D"/>
                </a:solidFill>
                <a:latin typeface="Cambria"/>
              </a:rPr>
              <a:t>Ménopause</a:t>
            </a:r>
          </a:p>
          <a:p>
            <a:pPr algn="l">
              <a:lnSpc>
                <a:spcPts val="2240"/>
              </a:lnSpc>
              <a:spcBef>
                <a:spcPts val="1200"/>
              </a:spcBef>
            </a:pPr>
            <a:r>
              <a:rPr sz="1600" b="0" i="0">
                <a:solidFill>
                  <a:srgbClr val="4D5A55"/>
                </a:solidFill>
                <a:latin typeface="Calibri"/>
              </a:rPr>
              <a:t>Les règles s’arrêtent durablement. Les œstrogènes restent à un niveau plus bas.</a:t>
            </a:r>
          </a:p>
        </p:txBody>
      </p:sp>
      <p:sp>
        <p:nvSpPr>
          <p:cNvPr id="8" name="TextBox 7"/>
          <p:cNvSpPr txBox="1"/>
          <p:nvPr/>
        </p:nvSpPr>
        <p:spPr>
          <a:xfrm>
            <a:off x="10109200" y="6268720"/>
            <a:ext cx="1270000" cy="182879"/>
          </a:xfrm>
          <a:prstGeom prst="rect">
            <a:avLst/>
          </a:prstGeom>
          <a:noFill/>
        </p:spPr>
        <p:txBody>
          <a:bodyPr wrap="square" lIns="0" tIns="0" rIns="0" bIns="0" anchor="t">
            <a:spAutoFit/>
          </a:bodyPr>
          <a:lstStyle/>
          <a:p>
            <a:pPr algn="r">
              <a:lnSpc>
                <a:spcPts val="1439"/>
              </a:lnSpc>
            </a:pPr>
            <a:r>
              <a:rPr sz="1200" b="0" i="0">
                <a:solidFill>
                  <a:srgbClr val="4D5A55"/>
                </a:solidFill>
                <a:latin typeface="Calibri"/>
              </a:rPr>
              <a:t>20 / 43</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1" fill="hold" nodeType="withEffect">
                                  <p:stCondLst>
                                    <p:cond delay="300"/>
                                  </p:stCondLst>
                                  <p:childTnLst>
                                    <p:set>
                                      <p:cBhvr>
                                        <p:cTn id="6" dur="1" fill="hold">
                                          <p:stCondLst>
                                            <p:cond delay="0"/>
                                          </p:stCondLst>
                                        </p:cTn>
                                        <p:tgtEl>
                                          <p:spTgt spid="3"/>
                                        </p:tgtEl>
                                        <p:attrNameLst>
                                          <p:attrName>style.visibility</p:attrName>
                                        </p:attrNameLst>
                                      </p:cBhvr>
                                      <p:to>
                                        <p:strVal val="visible"/>
                                      </p:to>
                                    </p:set>
                                    <p:anim calcmode="lin" valueType="num">
                                      <p:cBhvr>
                                        <p:cTn id="7" dur="700" fill="hold"/>
                                        <p:tgtEl>
                                          <p:spTgt spid="3"/>
                                        </p:tgtEl>
                                        <p:attrNameLst>
                                          <p:attrName>ppt_y</p:attrName>
                                        </p:attrNameLst>
                                      </p:cBhvr>
                                      <p:tavLst>
                                        <p:tav tm="0">
                                          <p:val>
                                            <p:strVal val="#ppt_y+.08"/>
                                          </p:val>
                                        </p:tav>
                                        <p:tav tm="100000">
                                          <p:val>
                                            <p:strVal val="#ppt_y"/>
                                          </p:val>
                                        </p:tav>
                                      </p:tavLst>
                                    </p:anim>
                                    <p:animEffect transition="in" filter="fade">
                                      <p:cBhvr>
                                        <p:cTn id="8" dur="700"/>
                                        <p:tgtEl>
                                          <p:spTgt spid="3"/>
                                        </p:tgtEl>
                                      </p:cBhvr>
                                    </p:animEffect>
                                  </p:childTnLst>
                                </p:cTn>
                              </p:par>
                              <p:par>
                                <p:cTn id="9" presetID="42" presetClass="entr" presetSubtype="1" fill="hold" nodeType="withEffect">
                                  <p:stCondLst>
                                    <p:cond delay="950"/>
                                  </p:stCondLst>
                                  <p:childTnLst>
                                    <p:set>
                                      <p:cBhvr>
                                        <p:cTn id="10" dur="1" fill="hold">
                                          <p:stCondLst>
                                            <p:cond delay="0"/>
                                          </p:stCondLst>
                                        </p:cTn>
                                        <p:tgtEl>
                                          <p:spTgt spid="4"/>
                                        </p:tgtEl>
                                        <p:attrNameLst>
                                          <p:attrName>style.visibility</p:attrName>
                                        </p:attrNameLst>
                                      </p:cBhvr>
                                      <p:to>
                                        <p:strVal val="visible"/>
                                      </p:to>
                                    </p:set>
                                    <p:anim calcmode="lin" valueType="num">
                                      <p:cBhvr>
                                        <p:cTn id="11" dur="700" fill="hold"/>
                                        <p:tgtEl>
                                          <p:spTgt spid="4"/>
                                        </p:tgtEl>
                                        <p:attrNameLst>
                                          <p:attrName>ppt_y</p:attrName>
                                        </p:attrNameLst>
                                      </p:cBhvr>
                                      <p:tavLst>
                                        <p:tav tm="0">
                                          <p:val>
                                            <p:strVal val="#ppt_y+.08"/>
                                          </p:val>
                                        </p:tav>
                                        <p:tav tm="100000">
                                          <p:val>
                                            <p:strVal val="#ppt_y"/>
                                          </p:val>
                                        </p:tav>
                                      </p:tavLst>
                                    </p:anim>
                                    <p:animEffect transition="in" filter="fade">
                                      <p:cBhvr>
                                        <p:cTn id="12" dur="700"/>
                                        <p:tgtEl>
                                          <p:spTgt spid="4"/>
                                        </p:tgtEl>
                                      </p:cBhvr>
                                    </p:animEffect>
                                  </p:childTnLst>
                                </p:cTn>
                              </p:par>
                              <p:par>
                                <p:cTn id="13" presetID="42" presetClass="entr" presetSubtype="1" fill="hold" nodeType="withEffect">
                                  <p:stCondLst>
                                    <p:cond delay="950"/>
                                  </p:stCondLst>
                                  <p:childTnLst>
                                    <p:set>
                                      <p:cBhvr>
                                        <p:cTn id="14" dur="1" fill="hold">
                                          <p:stCondLst>
                                            <p:cond delay="0"/>
                                          </p:stCondLst>
                                        </p:cTn>
                                        <p:tgtEl>
                                          <p:spTgt spid="5"/>
                                        </p:tgtEl>
                                        <p:attrNameLst>
                                          <p:attrName>style.visibility</p:attrName>
                                        </p:attrNameLst>
                                      </p:cBhvr>
                                      <p:to>
                                        <p:strVal val="visible"/>
                                      </p:to>
                                    </p:set>
                                    <p:anim calcmode="lin" valueType="num">
                                      <p:cBhvr>
                                        <p:cTn id="15" dur="700" fill="hold"/>
                                        <p:tgtEl>
                                          <p:spTgt spid="5"/>
                                        </p:tgtEl>
                                        <p:attrNameLst>
                                          <p:attrName>ppt_y</p:attrName>
                                        </p:attrNameLst>
                                      </p:cBhvr>
                                      <p:tavLst>
                                        <p:tav tm="0">
                                          <p:val>
                                            <p:strVal val="#ppt_y+.08"/>
                                          </p:val>
                                        </p:tav>
                                        <p:tav tm="100000">
                                          <p:val>
                                            <p:strVal val="#ppt_y"/>
                                          </p:val>
                                        </p:tav>
                                      </p:tavLst>
                                    </p:anim>
                                    <p:animEffect transition="in" filter="fade">
                                      <p:cBhvr>
                                        <p:cTn id="16" dur="700"/>
                                        <p:tgtEl>
                                          <p:spTgt spid="5"/>
                                        </p:tgtEl>
                                      </p:cBhvr>
                                    </p:animEffect>
                                  </p:childTnLst>
                                </p:cTn>
                              </p:par>
                              <p:par>
                                <p:cTn id="17" presetID="42" presetClass="entr" presetSubtype="1" fill="hold" nodeType="withEffect">
                                  <p:stCondLst>
                                    <p:cond delay="1600"/>
                                  </p:stCondLst>
                                  <p:childTnLst>
                                    <p:set>
                                      <p:cBhvr>
                                        <p:cTn id="18" dur="1" fill="hold">
                                          <p:stCondLst>
                                            <p:cond delay="0"/>
                                          </p:stCondLst>
                                        </p:cTn>
                                        <p:tgtEl>
                                          <p:spTgt spid="6"/>
                                        </p:tgtEl>
                                        <p:attrNameLst>
                                          <p:attrName>style.visibility</p:attrName>
                                        </p:attrNameLst>
                                      </p:cBhvr>
                                      <p:to>
                                        <p:strVal val="visible"/>
                                      </p:to>
                                    </p:set>
                                    <p:anim calcmode="lin" valueType="num">
                                      <p:cBhvr>
                                        <p:cTn id="19" dur="700" fill="hold"/>
                                        <p:tgtEl>
                                          <p:spTgt spid="6"/>
                                        </p:tgtEl>
                                        <p:attrNameLst>
                                          <p:attrName>ppt_y</p:attrName>
                                        </p:attrNameLst>
                                      </p:cBhvr>
                                      <p:tavLst>
                                        <p:tav tm="0">
                                          <p:val>
                                            <p:strVal val="#ppt_y+.08"/>
                                          </p:val>
                                        </p:tav>
                                        <p:tav tm="100000">
                                          <p:val>
                                            <p:strVal val="#ppt_y"/>
                                          </p:val>
                                        </p:tav>
                                      </p:tavLst>
                                    </p:anim>
                                    <p:animEffect transition="in" filter="fade">
                                      <p:cBhvr>
                                        <p:cTn id="20" dur="700"/>
                                        <p:tgtEl>
                                          <p:spTgt spid="6"/>
                                        </p:tgtEl>
                                      </p:cBhvr>
                                    </p:animEffect>
                                  </p:childTnLst>
                                </p:cTn>
                              </p:par>
                              <p:par>
                                <p:cTn id="21" presetID="42" presetClass="entr" presetSubtype="1" fill="hold" nodeType="withEffect">
                                  <p:stCondLst>
                                    <p:cond delay="1600"/>
                                  </p:stCondLst>
                                  <p:childTnLst>
                                    <p:set>
                                      <p:cBhvr>
                                        <p:cTn id="22" dur="1" fill="hold">
                                          <p:stCondLst>
                                            <p:cond delay="0"/>
                                          </p:stCondLst>
                                        </p:cTn>
                                        <p:tgtEl>
                                          <p:spTgt spid="7"/>
                                        </p:tgtEl>
                                        <p:attrNameLst>
                                          <p:attrName>style.visibility</p:attrName>
                                        </p:attrNameLst>
                                      </p:cBhvr>
                                      <p:to>
                                        <p:strVal val="visible"/>
                                      </p:to>
                                    </p:set>
                                    <p:anim calcmode="lin" valueType="num">
                                      <p:cBhvr>
                                        <p:cTn id="23" dur="700" fill="hold"/>
                                        <p:tgtEl>
                                          <p:spTgt spid="7"/>
                                        </p:tgtEl>
                                        <p:attrNameLst>
                                          <p:attrName>ppt_y</p:attrName>
                                        </p:attrNameLst>
                                      </p:cBhvr>
                                      <p:tavLst>
                                        <p:tav tm="0">
                                          <p:val>
                                            <p:strVal val="#ppt_y+.08"/>
                                          </p:val>
                                        </p:tav>
                                        <p:tav tm="100000">
                                          <p:val>
                                            <p:strVal val="#ppt_y"/>
                                          </p:val>
                                        </p:tav>
                                      </p:tavLst>
                                    </p:anim>
                                    <p:animEffect transition="in" filter="fade">
                                      <p:cBhvr>
                                        <p:cTn id="24" dur="7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3EEE4"/>
        </a:solidFill>
        <a:effectLst/>
      </p:bgPr>
    </p:bg>
    <p:spTree>
      <p:nvGrpSpPr>
        <p:cNvPr id="1" name=""/>
        <p:cNvGrpSpPr/>
        <p:nvPr/>
      </p:nvGrpSpPr>
      <p:grpSpPr>
        <a:xfrm>
          <a:off x="0" y="0"/>
          <a:ext cx="0" cy="0"/>
          <a:chOff x="0" y="0"/>
          <a:chExt cx="0" cy="0"/>
        </a:xfrm>
      </p:grpSpPr>
      <p:sp>
        <p:nvSpPr>
          <p:cNvPr id="2" name="TextBox 1"/>
          <p:cNvSpPr txBox="1"/>
          <p:nvPr/>
        </p:nvSpPr>
        <p:spPr>
          <a:xfrm>
            <a:off x="812800" y="660400"/>
            <a:ext cx="8255000" cy="182879"/>
          </a:xfrm>
          <a:prstGeom prst="rect">
            <a:avLst/>
          </a:prstGeom>
          <a:noFill/>
        </p:spPr>
        <p:txBody>
          <a:bodyPr wrap="square" lIns="0" tIns="0" rIns="0" bIns="0" anchor="t">
            <a:spAutoFit/>
          </a:bodyPr>
          <a:lstStyle/>
          <a:p>
            <a:pPr algn="l">
              <a:lnSpc>
                <a:spcPts val="1439"/>
              </a:lnSpc>
            </a:pPr>
            <a:r>
              <a:rPr sz="1200" b="1" i="0" spc="200">
                <a:solidFill>
                  <a:srgbClr val="B93A17"/>
                </a:solidFill>
                <a:latin typeface="Calibri"/>
              </a:rPr>
              <a:t>UNE TRANSITION À MIEUX ACCOMPAGNER</a:t>
            </a:r>
          </a:p>
        </p:txBody>
      </p:sp>
      <p:sp>
        <p:nvSpPr>
          <p:cNvPr id="3" name="TextBox 2"/>
          <p:cNvSpPr txBox="1"/>
          <p:nvPr/>
        </p:nvSpPr>
        <p:spPr>
          <a:xfrm>
            <a:off x="812800" y="1041400"/>
            <a:ext cx="9525000" cy="686816"/>
          </a:xfrm>
          <a:prstGeom prst="rect">
            <a:avLst/>
          </a:prstGeom>
          <a:noFill/>
        </p:spPr>
        <p:txBody>
          <a:bodyPr wrap="square" lIns="0" tIns="0" rIns="0" bIns="0" anchor="t">
            <a:spAutoFit/>
          </a:bodyPr>
          <a:lstStyle/>
          <a:p>
            <a:pPr algn="l">
              <a:lnSpc>
                <a:spcPts val="5408"/>
              </a:lnSpc>
            </a:pPr>
            <a:r>
              <a:rPr sz="4784" b="0" i="0" spc="-100">
                <a:solidFill>
                  <a:srgbClr val="10211D"/>
                </a:solidFill>
                <a:latin typeface="Cambria"/>
              </a:rPr>
              <a:t>Le métabolisme peut évoluer</a:t>
            </a:r>
          </a:p>
        </p:txBody>
      </p:sp>
      <p:sp>
        <p:nvSpPr>
          <p:cNvPr id="4" name="TextBox 3"/>
          <p:cNvSpPr txBox="1"/>
          <p:nvPr/>
        </p:nvSpPr>
        <p:spPr>
          <a:xfrm>
            <a:off x="812800" y="2540000"/>
            <a:ext cx="8890000" cy="910336"/>
          </a:xfrm>
          <a:prstGeom prst="rect">
            <a:avLst/>
          </a:prstGeom>
          <a:noFill/>
        </p:spPr>
        <p:txBody>
          <a:bodyPr wrap="square" lIns="0" tIns="0" rIns="0" bIns="0" anchor="t">
            <a:spAutoFit/>
          </a:bodyPr>
          <a:lstStyle/>
          <a:p>
            <a:pPr algn="l">
              <a:lnSpc>
                <a:spcPts val="3584"/>
              </a:lnSpc>
            </a:pPr>
            <a:r>
              <a:rPr sz="2944" b="0" i="0">
                <a:solidFill>
                  <a:srgbClr val="B93A17"/>
                </a:solidFill>
                <a:latin typeface="Cambria"/>
              </a:rPr>
              <a:t>La baisse des œstrogènes peut favoriser la graisse abdominale et une moindre sensibilité à l’insuline.</a:t>
            </a:r>
          </a:p>
        </p:txBody>
      </p:sp>
      <p:sp>
        <p:nvSpPr>
          <p:cNvPr id="5" name="TextBox 4"/>
          <p:cNvSpPr txBox="1"/>
          <p:nvPr/>
        </p:nvSpPr>
        <p:spPr>
          <a:xfrm>
            <a:off x="812800" y="4699000"/>
            <a:ext cx="6350000" cy="568960"/>
          </a:xfrm>
          <a:prstGeom prst="rect">
            <a:avLst/>
          </a:prstGeom>
          <a:noFill/>
        </p:spPr>
        <p:txBody>
          <a:bodyPr wrap="square" lIns="0" tIns="0" rIns="0" bIns="0" anchor="t">
            <a:spAutoFit/>
          </a:bodyPr>
          <a:lstStyle/>
          <a:p>
            <a:pPr algn="l">
              <a:lnSpc>
                <a:spcPts val="2240"/>
              </a:lnSpc>
            </a:pPr>
            <a:r>
              <a:rPr sz="1600" b="0" i="0">
                <a:solidFill>
                  <a:srgbClr val="4D5A55"/>
                </a:solidFill>
                <a:latin typeface="Calibri"/>
              </a:rPr>
              <a:t>Avec l’âge et les habitudes de vie, ces changements peuvent augmenter le risque de prédiabète et de diabète.</a:t>
            </a:r>
          </a:p>
        </p:txBody>
      </p:sp>
      <p:sp>
        <p:nvSpPr>
          <p:cNvPr id="6" name="TextBox 5"/>
          <p:cNvSpPr txBox="1"/>
          <p:nvPr/>
        </p:nvSpPr>
        <p:spPr>
          <a:xfrm>
            <a:off x="812800" y="6268720"/>
            <a:ext cx="8255000" cy="182879"/>
          </a:xfrm>
          <a:prstGeom prst="rect">
            <a:avLst/>
          </a:prstGeom>
          <a:noFill/>
        </p:spPr>
        <p:txBody>
          <a:bodyPr wrap="square" lIns="0" tIns="0" rIns="0" bIns="0" anchor="t">
            <a:spAutoFit/>
          </a:bodyPr>
          <a:lstStyle/>
          <a:p>
            <a:pPr algn="l">
              <a:lnSpc>
                <a:spcPts val="1439"/>
              </a:lnSpc>
            </a:pPr>
            <a:r>
              <a:rPr sz="1200" b="0" i="0">
                <a:solidFill>
                  <a:srgbClr val="4D5A55"/>
                </a:solidFill>
                <a:latin typeface="Calibri"/>
              </a:rPr>
              <a:t>The Menopause Society, 2025. Diabetes UK. Étude SWAN, JCI Insight, 2019.</a:t>
            </a:r>
          </a:p>
        </p:txBody>
      </p:sp>
      <p:sp>
        <p:nvSpPr>
          <p:cNvPr id="7" name="TextBox 6"/>
          <p:cNvSpPr txBox="1"/>
          <p:nvPr/>
        </p:nvSpPr>
        <p:spPr>
          <a:xfrm>
            <a:off x="10109200" y="6268720"/>
            <a:ext cx="1270000" cy="182879"/>
          </a:xfrm>
          <a:prstGeom prst="rect">
            <a:avLst/>
          </a:prstGeom>
          <a:noFill/>
        </p:spPr>
        <p:txBody>
          <a:bodyPr wrap="square" lIns="0" tIns="0" rIns="0" bIns="0" anchor="t">
            <a:spAutoFit/>
          </a:bodyPr>
          <a:lstStyle/>
          <a:p>
            <a:pPr algn="r">
              <a:lnSpc>
                <a:spcPts val="1439"/>
              </a:lnSpc>
            </a:pPr>
            <a:r>
              <a:rPr sz="1200" b="0" i="0">
                <a:solidFill>
                  <a:srgbClr val="4D5A55"/>
                </a:solidFill>
                <a:latin typeface="Calibri"/>
              </a:rPr>
              <a:t>21 / 43</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1" fill="hold" nodeType="withEffect">
                                  <p:stCondLst>
                                    <p:cond delay="300"/>
                                  </p:stCondLst>
                                  <p:childTnLst>
                                    <p:set>
                                      <p:cBhvr>
                                        <p:cTn id="6" dur="1" fill="hold">
                                          <p:stCondLst>
                                            <p:cond delay="0"/>
                                          </p:stCondLst>
                                        </p:cTn>
                                        <p:tgtEl>
                                          <p:spTgt spid="3"/>
                                        </p:tgtEl>
                                        <p:attrNameLst>
                                          <p:attrName>style.visibility</p:attrName>
                                        </p:attrNameLst>
                                      </p:cBhvr>
                                      <p:to>
                                        <p:strVal val="visible"/>
                                      </p:to>
                                    </p:set>
                                    <p:anim calcmode="lin" valueType="num">
                                      <p:cBhvr>
                                        <p:cTn id="7" dur="700" fill="hold"/>
                                        <p:tgtEl>
                                          <p:spTgt spid="3"/>
                                        </p:tgtEl>
                                        <p:attrNameLst>
                                          <p:attrName>ppt_y</p:attrName>
                                        </p:attrNameLst>
                                      </p:cBhvr>
                                      <p:tavLst>
                                        <p:tav tm="0">
                                          <p:val>
                                            <p:strVal val="#ppt_y+.08"/>
                                          </p:val>
                                        </p:tav>
                                        <p:tav tm="100000">
                                          <p:val>
                                            <p:strVal val="#ppt_y"/>
                                          </p:val>
                                        </p:tav>
                                      </p:tavLst>
                                    </p:anim>
                                    <p:animEffect transition="in" filter="fade">
                                      <p:cBhvr>
                                        <p:cTn id="8" dur="700"/>
                                        <p:tgtEl>
                                          <p:spTgt spid="3"/>
                                        </p:tgtEl>
                                      </p:cBhvr>
                                    </p:animEffect>
                                  </p:childTnLst>
                                </p:cTn>
                              </p:par>
                              <p:par>
                                <p:cTn id="9" presetID="42" presetClass="entr" presetSubtype="1" fill="hold" nodeType="withEffect">
                                  <p:stCondLst>
                                    <p:cond delay="950"/>
                                  </p:stCondLst>
                                  <p:childTnLst>
                                    <p:set>
                                      <p:cBhvr>
                                        <p:cTn id="10" dur="1" fill="hold">
                                          <p:stCondLst>
                                            <p:cond delay="0"/>
                                          </p:stCondLst>
                                        </p:cTn>
                                        <p:tgtEl>
                                          <p:spTgt spid="4"/>
                                        </p:tgtEl>
                                        <p:attrNameLst>
                                          <p:attrName>style.visibility</p:attrName>
                                        </p:attrNameLst>
                                      </p:cBhvr>
                                      <p:to>
                                        <p:strVal val="visible"/>
                                      </p:to>
                                    </p:set>
                                    <p:anim calcmode="lin" valueType="num">
                                      <p:cBhvr>
                                        <p:cTn id="11" dur="700" fill="hold"/>
                                        <p:tgtEl>
                                          <p:spTgt spid="4"/>
                                        </p:tgtEl>
                                        <p:attrNameLst>
                                          <p:attrName>ppt_y</p:attrName>
                                        </p:attrNameLst>
                                      </p:cBhvr>
                                      <p:tavLst>
                                        <p:tav tm="0">
                                          <p:val>
                                            <p:strVal val="#ppt_y+.08"/>
                                          </p:val>
                                        </p:tav>
                                        <p:tav tm="100000">
                                          <p:val>
                                            <p:strVal val="#ppt_y"/>
                                          </p:val>
                                        </p:tav>
                                      </p:tavLst>
                                    </p:anim>
                                    <p:animEffect transition="in" filter="fade">
                                      <p:cBhvr>
                                        <p:cTn id="12" dur="700"/>
                                        <p:tgtEl>
                                          <p:spTgt spid="4"/>
                                        </p:tgtEl>
                                      </p:cBhvr>
                                    </p:animEffect>
                                  </p:childTnLst>
                                </p:cTn>
                              </p:par>
                              <p:par>
                                <p:cTn id="13" presetID="42" presetClass="entr" presetSubtype="1" fill="hold" nodeType="withEffect">
                                  <p:stCondLst>
                                    <p:cond delay="1600"/>
                                  </p:stCondLst>
                                  <p:childTnLst>
                                    <p:set>
                                      <p:cBhvr>
                                        <p:cTn id="14" dur="1" fill="hold">
                                          <p:stCondLst>
                                            <p:cond delay="0"/>
                                          </p:stCondLst>
                                        </p:cTn>
                                        <p:tgtEl>
                                          <p:spTgt spid="5"/>
                                        </p:tgtEl>
                                        <p:attrNameLst>
                                          <p:attrName>style.visibility</p:attrName>
                                        </p:attrNameLst>
                                      </p:cBhvr>
                                      <p:to>
                                        <p:strVal val="visible"/>
                                      </p:to>
                                    </p:set>
                                    <p:anim calcmode="lin" valueType="num">
                                      <p:cBhvr>
                                        <p:cTn id="15" dur="700" fill="hold"/>
                                        <p:tgtEl>
                                          <p:spTgt spid="5"/>
                                        </p:tgtEl>
                                        <p:attrNameLst>
                                          <p:attrName>ppt_y</p:attrName>
                                        </p:attrNameLst>
                                      </p:cBhvr>
                                      <p:tavLst>
                                        <p:tav tm="0">
                                          <p:val>
                                            <p:strVal val="#ppt_y+.08"/>
                                          </p:val>
                                        </p:tav>
                                        <p:tav tm="100000">
                                          <p:val>
                                            <p:strVal val="#ppt_y"/>
                                          </p:val>
                                        </p:tav>
                                      </p:tavLst>
                                    </p:anim>
                                    <p:animEffect transition="in" filter="fade">
                                      <p:cBhvr>
                                        <p:cTn id="16" dur="7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10211D"/>
        </a:solidFill>
        <a:effectLst/>
      </p:bgPr>
    </p:bg>
    <p:spTree>
      <p:nvGrpSpPr>
        <p:cNvPr id="1" name=""/>
        <p:cNvGrpSpPr/>
        <p:nvPr/>
      </p:nvGrpSpPr>
      <p:grpSpPr>
        <a:xfrm>
          <a:off x="0" y="0"/>
          <a:ext cx="0" cy="0"/>
          <a:chOff x="0" y="0"/>
          <a:chExt cx="0" cy="0"/>
        </a:xfrm>
      </p:grpSpPr>
      <p:sp>
        <p:nvSpPr>
          <p:cNvPr id="2" name="TextBox 1"/>
          <p:cNvSpPr txBox="1"/>
          <p:nvPr/>
        </p:nvSpPr>
        <p:spPr>
          <a:xfrm>
            <a:off x="812800" y="660400"/>
            <a:ext cx="8255000" cy="182879"/>
          </a:xfrm>
          <a:prstGeom prst="rect">
            <a:avLst/>
          </a:prstGeom>
          <a:noFill/>
        </p:spPr>
        <p:txBody>
          <a:bodyPr wrap="square" lIns="0" tIns="0" rIns="0" bIns="0" anchor="t">
            <a:spAutoFit/>
          </a:bodyPr>
          <a:lstStyle/>
          <a:p>
            <a:pPr algn="l">
              <a:lnSpc>
                <a:spcPts val="1439"/>
              </a:lnSpc>
            </a:pPr>
            <a:r>
              <a:rPr sz="1200" b="1" i="0" spc="200">
                <a:solidFill>
                  <a:srgbClr val="F0703F"/>
                </a:solidFill>
                <a:latin typeface="Calibri"/>
              </a:rPr>
              <a:t>PRÉDICTION MÉTABOLIQUE / RECHERCHE EN COURS</a:t>
            </a:r>
          </a:p>
        </p:txBody>
      </p:sp>
      <p:sp>
        <p:nvSpPr>
          <p:cNvPr id="3" name="TextBox 2"/>
          <p:cNvSpPr txBox="1"/>
          <p:nvPr/>
        </p:nvSpPr>
        <p:spPr>
          <a:xfrm>
            <a:off x="812800" y="1041400"/>
            <a:ext cx="9525000" cy="686816"/>
          </a:xfrm>
          <a:prstGeom prst="rect">
            <a:avLst/>
          </a:prstGeom>
          <a:noFill/>
        </p:spPr>
        <p:txBody>
          <a:bodyPr wrap="square" lIns="0" tIns="0" rIns="0" bIns="0" anchor="t">
            <a:spAutoFit/>
          </a:bodyPr>
          <a:lstStyle/>
          <a:p>
            <a:pPr algn="l">
              <a:lnSpc>
                <a:spcPts val="5408"/>
              </a:lnSpc>
            </a:pPr>
            <a:r>
              <a:rPr sz="4784" b="0" i="0" spc="-100">
                <a:solidFill>
                  <a:srgbClr val="F3EEE4"/>
                </a:solidFill>
                <a:latin typeface="Cambria"/>
              </a:rPr>
              <a:t>Un axe de mes recherches actuelles</a:t>
            </a:r>
          </a:p>
        </p:txBody>
      </p:sp>
      <p:sp>
        <p:nvSpPr>
          <p:cNvPr id="4" name="TextBox 3"/>
          <p:cNvSpPr txBox="1"/>
          <p:nvPr/>
        </p:nvSpPr>
        <p:spPr>
          <a:xfrm>
            <a:off x="812800" y="2984500"/>
            <a:ext cx="8255000" cy="910336"/>
          </a:xfrm>
          <a:prstGeom prst="rect">
            <a:avLst/>
          </a:prstGeom>
          <a:noFill/>
        </p:spPr>
        <p:txBody>
          <a:bodyPr wrap="square" lIns="0" tIns="0" rIns="0" bIns="0" anchor="t">
            <a:spAutoFit/>
          </a:bodyPr>
          <a:lstStyle/>
          <a:p>
            <a:pPr algn="l">
              <a:lnSpc>
                <a:spcPts val="3584"/>
              </a:lnSpc>
            </a:pPr>
            <a:r>
              <a:rPr sz="2944" b="0" i="0">
                <a:solidFill>
                  <a:srgbClr val="F0703F"/>
                </a:solidFill>
                <a:latin typeface="Cambria"/>
              </a:rPr>
              <a:t>Anticiper les évolutions métaboliques pour mieux accompagner cette transition.</a:t>
            </a:r>
          </a:p>
        </p:txBody>
      </p:sp>
      <p:sp>
        <p:nvSpPr>
          <p:cNvPr id="5" name="TextBox 4"/>
          <p:cNvSpPr txBox="1"/>
          <p:nvPr/>
        </p:nvSpPr>
        <p:spPr>
          <a:xfrm>
            <a:off x="812800" y="4572000"/>
            <a:ext cx="6350000" cy="853439"/>
          </a:xfrm>
          <a:prstGeom prst="rect">
            <a:avLst/>
          </a:prstGeom>
          <a:noFill/>
        </p:spPr>
        <p:txBody>
          <a:bodyPr wrap="square" lIns="0" tIns="0" rIns="0" bIns="0" anchor="t">
            <a:spAutoFit/>
          </a:bodyPr>
          <a:lstStyle/>
          <a:p>
            <a:pPr algn="l">
              <a:lnSpc>
                <a:spcPts val="2240"/>
              </a:lnSpc>
            </a:pPr>
            <a:r>
              <a:rPr sz="1600" b="0" i="0">
                <a:solidFill>
                  <a:srgbClr val="C5D0C9"/>
                </a:solidFill>
                <a:latin typeface="Calibri"/>
              </a:rPr>
              <a:t>Étudier comment relier les mesures, les symptômes et les habitudes afin d’aider à choisir les actions et les moments les plus adaptés.</a:t>
            </a:r>
          </a:p>
        </p:txBody>
      </p:sp>
      <p:sp>
        <p:nvSpPr>
          <p:cNvPr id="6" name="TextBox 5"/>
          <p:cNvSpPr txBox="1"/>
          <p:nvPr/>
        </p:nvSpPr>
        <p:spPr>
          <a:xfrm>
            <a:off x="10109200" y="6268720"/>
            <a:ext cx="1270000" cy="182879"/>
          </a:xfrm>
          <a:prstGeom prst="rect">
            <a:avLst/>
          </a:prstGeom>
          <a:noFill/>
        </p:spPr>
        <p:txBody>
          <a:bodyPr wrap="square" lIns="0" tIns="0" rIns="0" bIns="0" anchor="t">
            <a:spAutoFit/>
          </a:bodyPr>
          <a:lstStyle/>
          <a:p>
            <a:pPr algn="r">
              <a:lnSpc>
                <a:spcPts val="1439"/>
              </a:lnSpc>
            </a:pPr>
            <a:r>
              <a:rPr sz="1200" b="0" i="0">
                <a:solidFill>
                  <a:srgbClr val="9DB0A7"/>
                </a:solidFill>
                <a:latin typeface="Calibri"/>
              </a:rPr>
              <a:t>22 / 43</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1" fill="hold" nodeType="withEffect">
                                  <p:stCondLst>
                                    <p:cond delay="300"/>
                                  </p:stCondLst>
                                  <p:childTnLst>
                                    <p:set>
                                      <p:cBhvr>
                                        <p:cTn id="6" dur="1" fill="hold">
                                          <p:stCondLst>
                                            <p:cond delay="0"/>
                                          </p:stCondLst>
                                        </p:cTn>
                                        <p:tgtEl>
                                          <p:spTgt spid="3"/>
                                        </p:tgtEl>
                                        <p:attrNameLst>
                                          <p:attrName>style.visibility</p:attrName>
                                        </p:attrNameLst>
                                      </p:cBhvr>
                                      <p:to>
                                        <p:strVal val="visible"/>
                                      </p:to>
                                    </p:set>
                                    <p:anim calcmode="lin" valueType="num">
                                      <p:cBhvr>
                                        <p:cTn id="7" dur="700" fill="hold"/>
                                        <p:tgtEl>
                                          <p:spTgt spid="3"/>
                                        </p:tgtEl>
                                        <p:attrNameLst>
                                          <p:attrName>ppt_y</p:attrName>
                                        </p:attrNameLst>
                                      </p:cBhvr>
                                      <p:tavLst>
                                        <p:tav tm="0">
                                          <p:val>
                                            <p:strVal val="#ppt_y+.08"/>
                                          </p:val>
                                        </p:tav>
                                        <p:tav tm="100000">
                                          <p:val>
                                            <p:strVal val="#ppt_y"/>
                                          </p:val>
                                        </p:tav>
                                      </p:tavLst>
                                    </p:anim>
                                    <p:animEffect transition="in" filter="fade">
                                      <p:cBhvr>
                                        <p:cTn id="8" dur="700"/>
                                        <p:tgtEl>
                                          <p:spTgt spid="3"/>
                                        </p:tgtEl>
                                      </p:cBhvr>
                                    </p:animEffect>
                                  </p:childTnLst>
                                </p:cTn>
                              </p:par>
                              <p:par>
                                <p:cTn id="9" presetID="42" presetClass="entr" presetSubtype="1" fill="hold" nodeType="withEffect">
                                  <p:stCondLst>
                                    <p:cond delay="950"/>
                                  </p:stCondLst>
                                  <p:childTnLst>
                                    <p:set>
                                      <p:cBhvr>
                                        <p:cTn id="10" dur="1" fill="hold">
                                          <p:stCondLst>
                                            <p:cond delay="0"/>
                                          </p:stCondLst>
                                        </p:cTn>
                                        <p:tgtEl>
                                          <p:spTgt spid="4"/>
                                        </p:tgtEl>
                                        <p:attrNameLst>
                                          <p:attrName>style.visibility</p:attrName>
                                        </p:attrNameLst>
                                      </p:cBhvr>
                                      <p:to>
                                        <p:strVal val="visible"/>
                                      </p:to>
                                    </p:set>
                                    <p:anim calcmode="lin" valueType="num">
                                      <p:cBhvr>
                                        <p:cTn id="11" dur="700" fill="hold"/>
                                        <p:tgtEl>
                                          <p:spTgt spid="4"/>
                                        </p:tgtEl>
                                        <p:attrNameLst>
                                          <p:attrName>ppt_y</p:attrName>
                                        </p:attrNameLst>
                                      </p:cBhvr>
                                      <p:tavLst>
                                        <p:tav tm="0">
                                          <p:val>
                                            <p:strVal val="#ppt_y+.08"/>
                                          </p:val>
                                        </p:tav>
                                        <p:tav tm="100000">
                                          <p:val>
                                            <p:strVal val="#ppt_y"/>
                                          </p:val>
                                        </p:tav>
                                      </p:tavLst>
                                    </p:anim>
                                    <p:animEffect transition="in" filter="fade">
                                      <p:cBhvr>
                                        <p:cTn id="12" dur="700"/>
                                        <p:tgtEl>
                                          <p:spTgt spid="4"/>
                                        </p:tgtEl>
                                      </p:cBhvr>
                                    </p:animEffect>
                                  </p:childTnLst>
                                </p:cTn>
                              </p:par>
                              <p:par>
                                <p:cTn id="13" presetID="42" presetClass="entr" presetSubtype="1" fill="hold" nodeType="withEffect">
                                  <p:stCondLst>
                                    <p:cond delay="1600"/>
                                  </p:stCondLst>
                                  <p:childTnLst>
                                    <p:set>
                                      <p:cBhvr>
                                        <p:cTn id="14" dur="1" fill="hold">
                                          <p:stCondLst>
                                            <p:cond delay="0"/>
                                          </p:stCondLst>
                                        </p:cTn>
                                        <p:tgtEl>
                                          <p:spTgt spid="5"/>
                                        </p:tgtEl>
                                        <p:attrNameLst>
                                          <p:attrName>style.visibility</p:attrName>
                                        </p:attrNameLst>
                                      </p:cBhvr>
                                      <p:to>
                                        <p:strVal val="visible"/>
                                      </p:to>
                                    </p:set>
                                    <p:anim calcmode="lin" valueType="num">
                                      <p:cBhvr>
                                        <p:cTn id="15" dur="700" fill="hold"/>
                                        <p:tgtEl>
                                          <p:spTgt spid="5"/>
                                        </p:tgtEl>
                                        <p:attrNameLst>
                                          <p:attrName>ppt_y</p:attrName>
                                        </p:attrNameLst>
                                      </p:cBhvr>
                                      <p:tavLst>
                                        <p:tav tm="0">
                                          <p:val>
                                            <p:strVal val="#ppt_y+.08"/>
                                          </p:val>
                                        </p:tav>
                                        <p:tav tm="100000">
                                          <p:val>
                                            <p:strVal val="#ppt_y"/>
                                          </p:val>
                                        </p:tav>
                                      </p:tavLst>
                                    </p:anim>
                                    <p:animEffect transition="in" filter="fade">
                                      <p:cBhvr>
                                        <p:cTn id="16" dur="7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3EEE4"/>
        </a:solidFill>
        <a:effectLst/>
      </p:bgPr>
    </p:bg>
    <p:spTree>
      <p:nvGrpSpPr>
        <p:cNvPr id="1" name=""/>
        <p:cNvGrpSpPr/>
        <p:nvPr/>
      </p:nvGrpSpPr>
      <p:grpSpPr>
        <a:xfrm>
          <a:off x="0" y="0"/>
          <a:ext cx="0" cy="0"/>
          <a:chOff x="0" y="0"/>
          <a:chExt cx="0" cy="0"/>
        </a:xfrm>
      </p:grpSpPr>
      <p:sp>
        <p:nvSpPr>
          <p:cNvPr id="2" name="TextBox 1"/>
          <p:cNvSpPr txBox="1"/>
          <p:nvPr/>
        </p:nvSpPr>
        <p:spPr>
          <a:xfrm>
            <a:off x="812800" y="660400"/>
            <a:ext cx="8255000" cy="182879"/>
          </a:xfrm>
          <a:prstGeom prst="rect">
            <a:avLst/>
          </a:prstGeom>
          <a:noFill/>
        </p:spPr>
        <p:txBody>
          <a:bodyPr wrap="square" lIns="0" tIns="0" rIns="0" bIns="0" anchor="t">
            <a:spAutoFit/>
          </a:bodyPr>
          <a:lstStyle/>
          <a:p>
            <a:pPr algn="l">
              <a:lnSpc>
                <a:spcPts val="1439"/>
              </a:lnSpc>
            </a:pPr>
            <a:r>
              <a:rPr sz="1200" b="1" i="0" spc="200">
                <a:solidFill>
                  <a:srgbClr val="B93A17"/>
                </a:solidFill>
                <a:latin typeface="Calibri"/>
              </a:rPr>
              <a:t>UNE TRANSITION À MIEUX ACCOMPAGNER</a:t>
            </a:r>
          </a:p>
        </p:txBody>
      </p:sp>
      <p:sp>
        <p:nvSpPr>
          <p:cNvPr id="3" name="TextBox 2"/>
          <p:cNvSpPr txBox="1"/>
          <p:nvPr/>
        </p:nvSpPr>
        <p:spPr>
          <a:xfrm>
            <a:off x="812800" y="1041400"/>
            <a:ext cx="9525000" cy="686816"/>
          </a:xfrm>
          <a:prstGeom prst="rect">
            <a:avLst/>
          </a:prstGeom>
          <a:noFill/>
        </p:spPr>
        <p:txBody>
          <a:bodyPr wrap="square" lIns="0" tIns="0" rIns="0" bIns="0" anchor="t">
            <a:spAutoFit/>
          </a:bodyPr>
          <a:lstStyle/>
          <a:p>
            <a:pPr algn="l">
              <a:lnSpc>
                <a:spcPts val="5408"/>
              </a:lnSpc>
            </a:pPr>
            <a:r>
              <a:rPr sz="4784" b="0" i="0" spc="-100">
                <a:solidFill>
                  <a:srgbClr val="10211D"/>
                </a:solidFill>
                <a:latin typeface="Cambria"/>
              </a:rPr>
              <a:t>Bien vivre cette transition</a:t>
            </a:r>
          </a:p>
        </p:txBody>
      </p:sp>
      <p:cxnSp>
        <p:nvCxnSpPr>
          <p:cNvPr id="4" name="Connector 3"/>
          <p:cNvCxnSpPr/>
          <p:nvPr/>
        </p:nvCxnSpPr>
        <p:spPr>
          <a:xfrm>
            <a:off x="812800" y="2286000"/>
            <a:ext cx="3048000" cy="0"/>
          </a:xfrm>
          <a:prstGeom prst="line">
            <a:avLst/>
          </a:prstGeom>
          <a:ln w="9525">
            <a:solidFill>
              <a:srgbClr val="B3B5AC"/>
            </a:solidFill>
          </a:ln>
          <a:effectLst/>
        </p:spPr>
      </p:cxnSp>
      <p:sp>
        <p:nvSpPr>
          <p:cNvPr id="5" name="TextBox 4"/>
          <p:cNvSpPr txBox="1"/>
          <p:nvPr/>
        </p:nvSpPr>
        <p:spPr>
          <a:xfrm>
            <a:off x="812800" y="2489200"/>
            <a:ext cx="3048000" cy="1405889"/>
          </a:xfrm>
          <a:prstGeom prst="rect">
            <a:avLst/>
          </a:prstGeom>
          <a:noFill/>
        </p:spPr>
        <p:txBody>
          <a:bodyPr wrap="square" lIns="0" tIns="0" rIns="0" bIns="0" anchor="t">
            <a:spAutoFit/>
          </a:bodyPr>
          <a:lstStyle/>
          <a:p>
            <a:pPr algn="l">
              <a:lnSpc>
                <a:spcPts val="3150"/>
              </a:lnSpc>
            </a:pPr>
            <a:r>
              <a:rPr sz="2760" b="0" i="0">
                <a:solidFill>
                  <a:srgbClr val="10211D"/>
                </a:solidFill>
                <a:latin typeface="Cambria"/>
              </a:rPr>
              <a:t>Préserver le muscle</a:t>
            </a:r>
          </a:p>
          <a:p>
            <a:pPr algn="l">
              <a:lnSpc>
                <a:spcPts val="2240"/>
              </a:lnSpc>
              <a:spcBef>
                <a:spcPts val="1200"/>
              </a:spcBef>
            </a:pPr>
            <a:r>
              <a:rPr sz="1600" b="0" i="0">
                <a:solidFill>
                  <a:srgbClr val="4D5A55"/>
                </a:solidFill>
                <a:latin typeface="Calibri"/>
              </a:rPr>
              <a:t>Une activité régulière et du renforcement adaptés à ses capacités.</a:t>
            </a:r>
          </a:p>
        </p:txBody>
      </p:sp>
      <p:cxnSp>
        <p:nvCxnSpPr>
          <p:cNvPr id="6" name="Connector 5"/>
          <p:cNvCxnSpPr/>
          <p:nvPr/>
        </p:nvCxnSpPr>
        <p:spPr>
          <a:xfrm>
            <a:off x="4572000" y="2286000"/>
            <a:ext cx="3048000" cy="0"/>
          </a:xfrm>
          <a:prstGeom prst="line">
            <a:avLst/>
          </a:prstGeom>
          <a:ln w="9525">
            <a:solidFill>
              <a:srgbClr val="B3B5AC"/>
            </a:solidFill>
          </a:ln>
          <a:effectLst/>
        </p:spPr>
      </p:cxnSp>
      <p:sp>
        <p:nvSpPr>
          <p:cNvPr id="7" name="TextBox 6"/>
          <p:cNvSpPr txBox="1"/>
          <p:nvPr/>
        </p:nvSpPr>
        <p:spPr>
          <a:xfrm>
            <a:off x="4572000" y="2489200"/>
            <a:ext cx="3048000" cy="1405889"/>
          </a:xfrm>
          <a:prstGeom prst="rect">
            <a:avLst/>
          </a:prstGeom>
          <a:noFill/>
        </p:spPr>
        <p:txBody>
          <a:bodyPr wrap="square" lIns="0" tIns="0" rIns="0" bIns="0" anchor="t">
            <a:spAutoFit/>
          </a:bodyPr>
          <a:lstStyle/>
          <a:p>
            <a:pPr algn="l">
              <a:lnSpc>
                <a:spcPts val="3150"/>
              </a:lnSpc>
            </a:pPr>
            <a:r>
              <a:rPr sz="2640" b="0" i="0">
                <a:solidFill>
                  <a:srgbClr val="10211D"/>
                </a:solidFill>
                <a:latin typeface="Cambria"/>
              </a:rPr>
              <a:t>Adapter les habitudes</a:t>
            </a:r>
          </a:p>
          <a:p>
            <a:pPr algn="l">
              <a:lnSpc>
                <a:spcPts val="2240"/>
              </a:lnSpc>
              <a:spcBef>
                <a:spcPts val="1200"/>
              </a:spcBef>
            </a:pPr>
            <a:r>
              <a:rPr sz="1600" b="0" i="0">
                <a:solidFill>
                  <a:srgbClr val="4D5A55"/>
                </a:solidFill>
                <a:latin typeface="Calibri"/>
              </a:rPr>
              <a:t>Une alimentation et un rythme de vie compatibles avec ses besoins.</a:t>
            </a:r>
          </a:p>
        </p:txBody>
      </p:sp>
      <p:cxnSp>
        <p:nvCxnSpPr>
          <p:cNvPr id="8" name="Connector 7"/>
          <p:cNvCxnSpPr/>
          <p:nvPr/>
        </p:nvCxnSpPr>
        <p:spPr>
          <a:xfrm>
            <a:off x="8331200" y="2286000"/>
            <a:ext cx="3048000" cy="0"/>
          </a:xfrm>
          <a:prstGeom prst="line">
            <a:avLst/>
          </a:prstGeom>
          <a:ln w="9525">
            <a:solidFill>
              <a:srgbClr val="B3B5AC"/>
            </a:solidFill>
          </a:ln>
          <a:effectLst/>
        </p:spPr>
      </p:cxnSp>
      <p:sp>
        <p:nvSpPr>
          <p:cNvPr id="9" name="TextBox 8"/>
          <p:cNvSpPr txBox="1"/>
          <p:nvPr/>
        </p:nvSpPr>
        <p:spPr>
          <a:xfrm>
            <a:off x="8331200" y="2489200"/>
            <a:ext cx="3048000" cy="1405889"/>
          </a:xfrm>
          <a:prstGeom prst="rect">
            <a:avLst/>
          </a:prstGeom>
          <a:noFill/>
        </p:spPr>
        <p:txBody>
          <a:bodyPr wrap="square" lIns="0" tIns="0" rIns="0" bIns="0" anchor="t">
            <a:spAutoFit/>
          </a:bodyPr>
          <a:lstStyle/>
          <a:p>
            <a:pPr algn="l">
              <a:lnSpc>
                <a:spcPts val="3150"/>
              </a:lnSpc>
            </a:pPr>
            <a:r>
              <a:rPr sz="2760" b="0" i="0">
                <a:solidFill>
                  <a:srgbClr val="10211D"/>
                </a:solidFill>
                <a:latin typeface="Cambria"/>
              </a:rPr>
              <a:t>Retrouver du confort</a:t>
            </a:r>
          </a:p>
          <a:p>
            <a:pPr algn="l">
              <a:lnSpc>
                <a:spcPts val="2240"/>
              </a:lnSpc>
              <a:spcBef>
                <a:spcPts val="1200"/>
              </a:spcBef>
            </a:pPr>
            <a:r>
              <a:rPr sz="1600" b="0" i="0">
                <a:solidFill>
                  <a:srgbClr val="4D5A55"/>
                </a:solidFill>
                <a:latin typeface="Calibri"/>
              </a:rPr>
              <a:t>Prendre en compte le sommeil, les symptômes et le suivi de santé.</a:t>
            </a:r>
          </a:p>
        </p:txBody>
      </p:sp>
      <p:sp>
        <p:nvSpPr>
          <p:cNvPr id="10" name="TextBox 9"/>
          <p:cNvSpPr txBox="1"/>
          <p:nvPr/>
        </p:nvSpPr>
        <p:spPr>
          <a:xfrm>
            <a:off x="812800" y="4889500"/>
            <a:ext cx="10160000" cy="455168"/>
          </a:xfrm>
          <a:prstGeom prst="rect">
            <a:avLst/>
          </a:prstGeom>
          <a:noFill/>
        </p:spPr>
        <p:txBody>
          <a:bodyPr wrap="square" lIns="0" tIns="0" rIns="0" bIns="0" anchor="t">
            <a:spAutoFit/>
          </a:bodyPr>
          <a:lstStyle/>
          <a:p>
            <a:pPr algn="l">
              <a:lnSpc>
                <a:spcPts val="3584"/>
              </a:lnSpc>
            </a:pPr>
            <a:r>
              <a:rPr sz="2944" b="0" i="0">
                <a:solidFill>
                  <a:srgbClr val="B93A17"/>
                </a:solidFill>
                <a:latin typeface="Cambria"/>
              </a:rPr>
              <a:t>L’objectif : limiter la prise de poids et réduire le risque de diabète.</a:t>
            </a:r>
          </a:p>
        </p:txBody>
      </p:sp>
      <p:sp>
        <p:nvSpPr>
          <p:cNvPr id="11" name="TextBox 10"/>
          <p:cNvSpPr txBox="1"/>
          <p:nvPr/>
        </p:nvSpPr>
        <p:spPr>
          <a:xfrm>
            <a:off x="10109200" y="6268720"/>
            <a:ext cx="1270000" cy="182879"/>
          </a:xfrm>
          <a:prstGeom prst="rect">
            <a:avLst/>
          </a:prstGeom>
          <a:noFill/>
        </p:spPr>
        <p:txBody>
          <a:bodyPr wrap="square" lIns="0" tIns="0" rIns="0" bIns="0" anchor="t">
            <a:spAutoFit/>
          </a:bodyPr>
          <a:lstStyle/>
          <a:p>
            <a:pPr algn="r">
              <a:lnSpc>
                <a:spcPts val="1439"/>
              </a:lnSpc>
            </a:pPr>
            <a:r>
              <a:rPr sz="1200" b="0" i="0">
                <a:solidFill>
                  <a:srgbClr val="4D5A55"/>
                </a:solidFill>
                <a:latin typeface="Calibri"/>
              </a:rPr>
              <a:t>23 / 43</a:t>
            </a:r>
          </a:p>
        </p:txBody>
      </p:sp>
    </p:spTree>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1" fill="hold" nodeType="withEffect">
                                  <p:stCondLst>
                                    <p:cond delay="300"/>
                                  </p:stCondLst>
                                  <p:childTnLst>
                                    <p:set>
                                      <p:cBhvr>
                                        <p:cTn id="6" dur="1" fill="hold">
                                          <p:stCondLst>
                                            <p:cond delay="0"/>
                                          </p:stCondLst>
                                        </p:cTn>
                                        <p:tgtEl>
                                          <p:spTgt spid="3"/>
                                        </p:tgtEl>
                                        <p:attrNameLst>
                                          <p:attrName>style.visibility</p:attrName>
                                        </p:attrNameLst>
                                      </p:cBhvr>
                                      <p:to>
                                        <p:strVal val="visible"/>
                                      </p:to>
                                    </p:set>
                                    <p:anim calcmode="lin" valueType="num">
                                      <p:cBhvr>
                                        <p:cTn id="7" dur="700" fill="hold"/>
                                        <p:tgtEl>
                                          <p:spTgt spid="3"/>
                                        </p:tgtEl>
                                        <p:attrNameLst>
                                          <p:attrName>ppt_y</p:attrName>
                                        </p:attrNameLst>
                                      </p:cBhvr>
                                      <p:tavLst>
                                        <p:tav tm="0">
                                          <p:val>
                                            <p:strVal val="#ppt_y+.08"/>
                                          </p:val>
                                        </p:tav>
                                        <p:tav tm="100000">
                                          <p:val>
                                            <p:strVal val="#ppt_y"/>
                                          </p:val>
                                        </p:tav>
                                      </p:tavLst>
                                    </p:anim>
                                    <p:animEffect transition="in" filter="fade">
                                      <p:cBhvr>
                                        <p:cTn id="8" dur="700"/>
                                        <p:tgtEl>
                                          <p:spTgt spid="3"/>
                                        </p:tgtEl>
                                      </p:cBhvr>
                                    </p:animEffect>
                                  </p:childTnLst>
                                </p:cTn>
                              </p:par>
                              <p:par>
                                <p:cTn id="9" presetID="42" presetClass="entr" presetSubtype="1" fill="hold" nodeType="withEffect">
                                  <p:stCondLst>
                                    <p:cond delay="950"/>
                                  </p:stCondLst>
                                  <p:childTnLst>
                                    <p:set>
                                      <p:cBhvr>
                                        <p:cTn id="10" dur="1" fill="hold">
                                          <p:stCondLst>
                                            <p:cond delay="0"/>
                                          </p:stCondLst>
                                        </p:cTn>
                                        <p:tgtEl>
                                          <p:spTgt spid="4"/>
                                        </p:tgtEl>
                                        <p:attrNameLst>
                                          <p:attrName>style.visibility</p:attrName>
                                        </p:attrNameLst>
                                      </p:cBhvr>
                                      <p:to>
                                        <p:strVal val="visible"/>
                                      </p:to>
                                    </p:set>
                                    <p:anim calcmode="lin" valueType="num">
                                      <p:cBhvr>
                                        <p:cTn id="11" dur="700" fill="hold"/>
                                        <p:tgtEl>
                                          <p:spTgt spid="4"/>
                                        </p:tgtEl>
                                        <p:attrNameLst>
                                          <p:attrName>ppt_y</p:attrName>
                                        </p:attrNameLst>
                                      </p:cBhvr>
                                      <p:tavLst>
                                        <p:tav tm="0">
                                          <p:val>
                                            <p:strVal val="#ppt_y+.08"/>
                                          </p:val>
                                        </p:tav>
                                        <p:tav tm="100000">
                                          <p:val>
                                            <p:strVal val="#ppt_y"/>
                                          </p:val>
                                        </p:tav>
                                      </p:tavLst>
                                    </p:anim>
                                    <p:animEffect transition="in" filter="fade">
                                      <p:cBhvr>
                                        <p:cTn id="12" dur="700"/>
                                        <p:tgtEl>
                                          <p:spTgt spid="4"/>
                                        </p:tgtEl>
                                      </p:cBhvr>
                                    </p:animEffect>
                                  </p:childTnLst>
                                </p:cTn>
                              </p:par>
                              <p:par>
                                <p:cTn id="13" presetID="42" presetClass="entr" presetSubtype="1" fill="hold" nodeType="withEffect">
                                  <p:stCondLst>
                                    <p:cond delay="950"/>
                                  </p:stCondLst>
                                  <p:childTnLst>
                                    <p:set>
                                      <p:cBhvr>
                                        <p:cTn id="14" dur="1" fill="hold">
                                          <p:stCondLst>
                                            <p:cond delay="0"/>
                                          </p:stCondLst>
                                        </p:cTn>
                                        <p:tgtEl>
                                          <p:spTgt spid="5"/>
                                        </p:tgtEl>
                                        <p:attrNameLst>
                                          <p:attrName>style.visibility</p:attrName>
                                        </p:attrNameLst>
                                      </p:cBhvr>
                                      <p:to>
                                        <p:strVal val="visible"/>
                                      </p:to>
                                    </p:set>
                                    <p:anim calcmode="lin" valueType="num">
                                      <p:cBhvr>
                                        <p:cTn id="15" dur="700" fill="hold"/>
                                        <p:tgtEl>
                                          <p:spTgt spid="5"/>
                                        </p:tgtEl>
                                        <p:attrNameLst>
                                          <p:attrName>ppt_y</p:attrName>
                                        </p:attrNameLst>
                                      </p:cBhvr>
                                      <p:tavLst>
                                        <p:tav tm="0">
                                          <p:val>
                                            <p:strVal val="#ppt_y+.08"/>
                                          </p:val>
                                        </p:tav>
                                        <p:tav tm="100000">
                                          <p:val>
                                            <p:strVal val="#ppt_y"/>
                                          </p:val>
                                        </p:tav>
                                      </p:tavLst>
                                    </p:anim>
                                    <p:animEffect transition="in" filter="fade">
                                      <p:cBhvr>
                                        <p:cTn id="16" dur="700"/>
                                        <p:tgtEl>
                                          <p:spTgt spid="5"/>
                                        </p:tgtEl>
                                      </p:cBhvr>
                                    </p:animEffect>
                                  </p:childTnLst>
                                </p:cTn>
                              </p:par>
                              <p:par>
                                <p:cTn id="17" presetID="42" presetClass="entr" presetSubtype="1" fill="hold" nodeType="withEffect">
                                  <p:stCondLst>
                                    <p:cond delay="1600"/>
                                  </p:stCondLst>
                                  <p:childTnLst>
                                    <p:set>
                                      <p:cBhvr>
                                        <p:cTn id="18" dur="1" fill="hold">
                                          <p:stCondLst>
                                            <p:cond delay="0"/>
                                          </p:stCondLst>
                                        </p:cTn>
                                        <p:tgtEl>
                                          <p:spTgt spid="6"/>
                                        </p:tgtEl>
                                        <p:attrNameLst>
                                          <p:attrName>style.visibility</p:attrName>
                                        </p:attrNameLst>
                                      </p:cBhvr>
                                      <p:to>
                                        <p:strVal val="visible"/>
                                      </p:to>
                                    </p:set>
                                    <p:anim calcmode="lin" valueType="num">
                                      <p:cBhvr>
                                        <p:cTn id="19" dur="700" fill="hold"/>
                                        <p:tgtEl>
                                          <p:spTgt spid="6"/>
                                        </p:tgtEl>
                                        <p:attrNameLst>
                                          <p:attrName>ppt_y</p:attrName>
                                        </p:attrNameLst>
                                      </p:cBhvr>
                                      <p:tavLst>
                                        <p:tav tm="0">
                                          <p:val>
                                            <p:strVal val="#ppt_y+.08"/>
                                          </p:val>
                                        </p:tav>
                                        <p:tav tm="100000">
                                          <p:val>
                                            <p:strVal val="#ppt_y"/>
                                          </p:val>
                                        </p:tav>
                                      </p:tavLst>
                                    </p:anim>
                                    <p:animEffect transition="in" filter="fade">
                                      <p:cBhvr>
                                        <p:cTn id="20" dur="700"/>
                                        <p:tgtEl>
                                          <p:spTgt spid="6"/>
                                        </p:tgtEl>
                                      </p:cBhvr>
                                    </p:animEffect>
                                  </p:childTnLst>
                                </p:cTn>
                              </p:par>
                              <p:par>
                                <p:cTn id="21" presetID="42" presetClass="entr" presetSubtype="1" fill="hold" nodeType="withEffect">
                                  <p:stCondLst>
                                    <p:cond delay="1600"/>
                                  </p:stCondLst>
                                  <p:childTnLst>
                                    <p:set>
                                      <p:cBhvr>
                                        <p:cTn id="22" dur="1" fill="hold">
                                          <p:stCondLst>
                                            <p:cond delay="0"/>
                                          </p:stCondLst>
                                        </p:cTn>
                                        <p:tgtEl>
                                          <p:spTgt spid="7"/>
                                        </p:tgtEl>
                                        <p:attrNameLst>
                                          <p:attrName>style.visibility</p:attrName>
                                        </p:attrNameLst>
                                      </p:cBhvr>
                                      <p:to>
                                        <p:strVal val="visible"/>
                                      </p:to>
                                    </p:set>
                                    <p:anim calcmode="lin" valueType="num">
                                      <p:cBhvr>
                                        <p:cTn id="23" dur="700" fill="hold"/>
                                        <p:tgtEl>
                                          <p:spTgt spid="7"/>
                                        </p:tgtEl>
                                        <p:attrNameLst>
                                          <p:attrName>ppt_y</p:attrName>
                                        </p:attrNameLst>
                                      </p:cBhvr>
                                      <p:tavLst>
                                        <p:tav tm="0">
                                          <p:val>
                                            <p:strVal val="#ppt_y+.08"/>
                                          </p:val>
                                        </p:tav>
                                        <p:tav tm="100000">
                                          <p:val>
                                            <p:strVal val="#ppt_y"/>
                                          </p:val>
                                        </p:tav>
                                      </p:tavLst>
                                    </p:anim>
                                    <p:animEffect transition="in" filter="fade">
                                      <p:cBhvr>
                                        <p:cTn id="24" dur="700"/>
                                        <p:tgtEl>
                                          <p:spTgt spid="7"/>
                                        </p:tgtEl>
                                      </p:cBhvr>
                                    </p:animEffect>
                                  </p:childTnLst>
                                </p:cTn>
                              </p:par>
                              <p:par>
                                <p:cTn id="25" presetID="42" presetClass="entr" presetSubtype="1" fill="hold" nodeType="withEffect">
                                  <p:stCondLst>
                                    <p:cond delay="2250"/>
                                  </p:stCondLst>
                                  <p:childTnLst>
                                    <p:set>
                                      <p:cBhvr>
                                        <p:cTn id="26" dur="1" fill="hold">
                                          <p:stCondLst>
                                            <p:cond delay="0"/>
                                          </p:stCondLst>
                                        </p:cTn>
                                        <p:tgtEl>
                                          <p:spTgt spid="8"/>
                                        </p:tgtEl>
                                        <p:attrNameLst>
                                          <p:attrName>style.visibility</p:attrName>
                                        </p:attrNameLst>
                                      </p:cBhvr>
                                      <p:to>
                                        <p:strVal val="visible"/>
                                      </p:to>
                                    </p:set>
                                    <p:anim calcmode="lin" valueType="num">
                                      <p:cBhvr>
                                        <p:cTn id="27" dur="700" fill="hold"/>
                                        <p:tgtEl>
                                          <p:spTgt spid="8"/>
                                        </p:tgtEl>
                                        <p:attrNameLst>
                                          <p:attrName>ppt_y</p:attrName>
                                        </p:attrNameLst>
                                      </p:cBhvr>
                                      <p:tavLst>
                                        <p:tav tm="0">
                                          <p:val>
                                            <p:strVal val="#ppt_y+.08"/>
                                          </p:val>
                                        </p:tav>
                                        <p:tav tm="100000">
                                          <p:val>
                                            <p:strVal val="#ppt_y"/>
                                          </p:val>
                                        </p:tav>
                                      </p:tavLst>
                                    </p:anim>
                                    <p:animEffect transition="in" filter="fade">
                                      <p:cBhvr>
                                        <p:cTn id="28" dur="700"/>
                                        <p:tgtEl>
                                          <p:spTgt spid="8"/>
                                        </p:tgtEl>
                                      </p:cBhvr>
                                    </p:animEffect>
                                  </p:childTnLst>
                                </p:cTn>
                              </p:par>
                              <p:par>
                                <p:cTn id="29" presetID="42" presetClass="entr" presetSubtype="1" fill="hold" nodeType="withEffect">
                                  <p:stCondLst>
                                    <p:cond delay="2250"/>
                                  </p:stCondLst>
                                  <p:childTnLst>
                                    <p:set>
                                      <p:cBhvr>
                                        <p:cTn id="30" dur="1" fill="hold">
                                          <p:stCondLst>
                                            <p:cond delay="0"/>
                                          </p:stCondLst>
                                        </p:cTn>
                                        <p:tgtEl>
                                          <p:spTgt spid="9"/>
                                        </p:tgtEl>
                                        <p:attrNameLst>
                                          <p:attrName>style.visibility</p:attrName>
                                        </p:attrNameLst>
                                      </p:cBhvr>
                                      <p:to>
                                        <p:strVal val="visible"/>
                                      </p:to>
                                    </p:set>
                                    <p:anim calcmode="lin" valueType="num">
                                      <p:cBhvr>
                                        <p:cTn id="31" dur="700" fill="hold"/>
                                        <p:tgtEl>
                                          <p:spTgt spid="9"/>
                                        </p:tgtEl>
                                        <p:attrNameLst>
                                          <p:attrName>ppt_y</p:attrName>
                                        </p:attrNameLst>
                                      </p:cBhvr>
                                      <p:tavLst>
                                        <p:tav tm="0">
                                          <p:val>
                                            <p:strVal val="#ppt_y+.08"/>
                                          </p:val>
                                        </p:tav>
                                        <p:tav tm="100000">
                                          <p:val>
                                            <p:strVal val="#ppt_y"/>
                                          </p:val>
                                        </p:tav>
                                      </p:tavLst>
                                    </p:anim>
                                    <p:animEffect transition="in" filter="fade">
                                      <p:cBhvr>
                                        <p:cTn id="32" dur="700"/>
                                        <p:tgtEl>
                                          <p:spTgt spid="9"/>
                                        </p:tgtEl>
                                      </p:cBhvr>
                                    </p:animEffect>
                                  </p:childTnLst>
                                </p:cTn>
                              </p:par>
                              <p:par>
                                <p:cTn id="33" presetID="42" presetClass="entr" presetSubtype="1" fill="hold" nodeType="withEffect">
                                  <p:stCondLst>
                                    <p:cond delay="2900"/>
                                  </p:stCondLst>
                                  <p:childTnLst>
                                    <p:set>
                                      <p:cBhvr>
                                        <p:cTn id="34" dur="1" fill="hold">
                                          <p:stCondLst>
                                            <p:cond delay="0"/>
                                          </p:stCondLst>
                                        </p:cTn>
                                        <p:tgtEl>
                                          <p:spTgt spid="10"/>
                                        </p:tgtEl>
                                        <p:attrNameLst>
                                          <p:attrName>style.visibility</p:attrName>
                                        </p:attrNameLst>
                                      </p:cBhvr>
                                      <p:to>
                                        <p:strVal val="visible"/>
                                      </p:to>
                                    </p:set>
                                    <p:anim calcmode="lin" valueType="num">
                                      <p:cBhvr>
                                        <p:cTn id="35" dur="700" fill="hold"/>
                                        <p:tgtEl>
                                          <p:spTgt spid="10"/>
                                        </p:tgtEl>
                                        <p:attrNameLst>
                                          <p:attrName>ppt_y</p:attrName>
                                        </p:attrNameLst>
                                      </p:cBhvr>
                                      <p:tavLst>
                                        <p:tav tm="0">
                                          <p:val>
                                            <p:strVal val="#ppt_y+.08"/>
                                          </p:val>
                                        </p:tav>
                                        <p:tav tm="100000">
                                          <p:val>
                                            <p:strVal val="#ppt_y"/>
                                          </p:val>
                                        </p:tav>
                                      </p:tavLst>
                                    </p:anim>
                                    <p:animEffect transition="in" filter="fade">
                                      <p:cBhvr>
                                        <p:cTn id="36" dur="7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3EEE4"/>
        </a:solidFill>
        <a:effectLst/>
      </p:bgPr>
    </p:bg>
    <p:spTree>
      <p:nvGrpSpPr>
        <p:cNvPr id="1" name=""/>
        <p:cNvGrpSpPr/>
        <p:nvPr/>
      </p:nvGrpSpPr>
      <p:grpSpPr>
        <a:xfrm>
          <a:off x="0" y="0"/>
          <a:ext cx="0" cy="0"/>
          <a:chOff x="0" y="0"/>
          <a:chExt cx="0" cy="0"/>
        </a:xfrm>
      </p:grpSpPr>
      <p:pic>
        <p:nvPicPr>
          <p:cNvPr id="2" name="s23.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
        <p:nvSpPr>
          <p:cNvPr id="3" name="TextBox 2"/>
          <p:cNvSpPr txBox="1"/>
          <p:nvPr/>
        </p:nvSpPr>
        <p:spPr>
          <a:xfrm>
            <a:off x="812800" y="660400"/>
            <a:ext cx="8255000" cy="182879"/>
          </a:xfrm>
          <a:prstGeom prst="rect">
            <a:avLst/>
          </a:prstGeom>
          <a:noFill/>
        </p:spPr>
        <p:txBody>
          <a:bodyPr wrap="square" lIns="0" tIns="0" rIns="0" bIns="0" anchor="t">
            <a:spAutoFit/>
          </a:bodyPr>
          <a:lstStyle/>
          <a:p>
            <a:pPr algn="l">
              <a:lnSpc>
                <a:spcPts val="1439"/>
              </a:lnSpc>
            </a:pPr>
            <a:r>
              <a:rPr sz="1200" b="1" i="0" spc="200">
                <a:solidFill>
                  <a:srgbClr val="B93A17"/>
                </a:solidFill>
                <a:latin typeface="Calibri"/>
              </a:rPr>
              <a:t>03 / MES TRAVAUX ACTUELS</a:t>
            </a:r>
          </a:p>
        </p:txBody>
      </p:sp>
      <p:sp>
        <p:nvSpPr>
          <p:cNvPr id="4" name="TextBox 3"/>
          <p:cNvSpPr txBox="1"/>
          <p:nvPr/>
        </p:nvSpPr>
        <p:spPr>
          <a:xfrm>
            <a:off x="812800" y="1041400"/>
            <a:ext cx="9525000" cy="686816"/>
          </a:xfrm>
          <a:prstGeom prst="rect">
            <a:avLst/>
          </a:prstGeom>
          <a:noFill/>
        </p:spPr>
        <p:txBody>
          <a:bodyPr wrap="square" lIns="0" tIns="0" rIns="0" bIns="0" anchor="t">
            <a:spAutoFit/>
          </a:bodyPr>
          <a:lstStyle/>
          <a:p>
            <a:pPr algn="l">
              <a:lnSpc>
                <a:spcPts val="5408"/>
              </a:lnSpc>
            </a:pPr>
            <a:r>
              <a:rPr sz="4784" b="0" i="0" spc="-100">
                <a:solidFill>
                  <a:srgbClr val="10211D"/>
                </a:solidFill>
                <a:latin typeface="Cambria"/>
              </a:rPr>
              <a:t>La question au cœur de mes recherches</a:t>
            </a:r>
          </a:p>
        </p:txBody>
      </p:sp>
      <p:sp>
        <p:nvSpPr>
          <p:cNvPr id="5" name="TextBox 4"/>
          <p:cNvSpPr txBox="1"/>
          <p:nvPr/>
        </p:nvSpPr>
        <p:spPr>
          <a:xfrm>
            <a:off x="812800" y="2540000"/>
            <a:ext cx="6604000" cy="1810512"/>
          </a:xfrm>
          <a:prstGeom prst="rect">
            <a:avLst/>
          </a:prstGeom>
          <a:noFill/>
        </p:spPr>
        <p:txBody>
          <a:bodyPr wrap="square" lIns="0" tIns="0" rIns="0" bIns="0" anchor="t">
            <a:spAutoFit/>
          </a:bodyPr>
          <a:lstStyle/>
          <a:p>
            <a:pPr algn="l">
              <a:lnSpc>
                <a:spcPts val="4752"/>
              </a:lnSpc>
            </a:pPr>
            <a:r>
              <a:rPr sz="4048" b="0" i="1">
                <a:solidFill>
                  <a:srgbClr val="B93A17"/>
                </a:solidFill>
                <a:latin typeface="Cambria"/>
              </a:rPr>
              <a:t>« Comment votre métabolisme pourrait-il réagir dans votre vie quotidienne ? »</a:t>
            </a:r>
          </a:p>
        </p:txBody>
      </p:sp>
      <p:sp>
        <p:nvSpPr>
          <p:cNvPr id="6" name="TextBox 5"/>
          <p:cNvSpPr txBox="1"/>
          <p:nvPr/>
        </p:nvSpPr>
        <p:spPr>
          <a:xfrm>
            <a:off x="812800" y="5207000"/>
            <a:ext cx="6350000" cy="284480"/>
          </a:xfrm>
          <a:prstGeom prst="rect">
            <a:avLst/>
          </a:prstGeom>
          <a:noFill/>
        </p:spPr>
        <p:txBody>
          <a:bodyPr wrap="square" lIns="0" tIns="0" rIns="0" bIns="0" anchor="t">
            <a:spAutoFit/>
          </a:bodyPr>
          <a:lstStyle/>
          <a:p>
            <a:pPr algn="l">
              <a:lnSpc>
                <a:spcPts val="2240"/>
              </a:lnSpc>
            </a:pPr>
            <a:r>
              <a:rPr sz="1600" b="0" i="0">
                <a:solidFill>
                  <a:srgbClr val="4D5A55"/>
                </a:solidFill>
                <a:latin typeface="Calibri"/>
              </a:rPr>
              <a:t>Une personne, son contexte, son évolution.</a:t>
            </a:r>
          </a:p>
        </p:txBody>
      </p:sp>
      <p:sp>
        <p:nvSpPr>
          <p:cNvPr id="7" name="TextBox 6"/>
          <p:cNvSpPr txBox="1"/>
          <p:nvPr/>
        </p:nvSpPr>
        <p:spPr>
          <a:xfrm>
            <a:off x="10109200" y="6268720"/>
            <a:ext cx="1270000" cy="182879"/>
          </a:xfrm>
          <a:prstGeom prst="rect">
            <a:avLst/>
          </a:prstGeom>
          <a:noFill/>
        </p:spPr>
        <p:txBody>
          <a:bodyPr wrap="square" lIns="0" tIns="0" rIns="0" bIns="0" anchor="t">
            <a:spAutoFit/>
          </a:bodyPr>
          <a:lstStyle/>
          <a:p>
            <a:pPr algn="r">
              <a:lnSpc>
                <a:spcPts val="1439"/>
              </a:lnSpc>
            </a:pPr>
            <a:r>
              <a:rPr sz="1200" b="0" i="0">
                <a:solidFill>
                  <a:srgbClr val="4D5A55"/>
                </a:solidFill>
                <a:latin typeface="Calibri"/>
              </a:rPr>
              <a:t>24 / 43</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par>
                                <p:cTn id="7" presetID="42" presetClass="entr" presetSubtype="1" fill="hold" nodeType="withEffect">
                                  <p:stCondLst>
                                    <p:cond delay="300"/>
                                  </p:stCondLst>
                                  <p:childTnLst>
                                    <p:set>
                                      <p:cBhvr>
                                        <p:cTn id="8" dur="1" fill="hold">
                                          <p:stCondLst>
                                            <p:cond delay="0"/>
                                          </p:stCondLst>
                                        </p:cTn>
                                        <p:tgtEl>
                                          <p:spTgt spid="4"/>
                                        </p:tgtEl>
                                        <p:attrNameLst>
                                          <p:attrName>style.visibility</p:attrName>
                                        </p:attrNameLst>
                                      </p:cBhvr>
                                      <p:to>
                                        <p:strVal val="visible"/>
                                      </p:to>
                                    </p:set>
                                    <p:anim calcmode="lin" valueType="num">
                                      <p:cBhvr>
                                        <p:cTn id="9" dur="700" fill="hold"/>
                                        <p:tgtEl>
                                          <p:spTgt spid="4"/>
                                        </p:tgtEl>
                                        <p:attrNameLst>
                                          <p:attrName>ppt_y</p:attrName>
                                        </p:attrNameLst>
                                      </p:cBhvr>
                                      <p:tavLst>
                                        <p:tav tm="0">
                                          <p:val>
                                            <p:strVal val="#ppt_y+.08"/>
                                          </p:val>
                                        </p:tav>
                                        <p:tav tm="100000">
                                          <p:val>
                                            <p:strVal val="#ppt_y"/>
                                          </p:val>
                                        </p:tav>
                                      </p:tavLst>
                                    </p:anim>
                                    <p:animEffect transition="in" filter="fade">
                                      <p:cBhvr>
                                        <p:cTn id="10" dur="700"/>
                                        <p:tgtEl>
                                          <p:spTgt spid="4"/>
                                        </p:tgtEl>
                                      </p:cBhvr>
                                    </p:animEffect>
                                  </p:childTnLst>
                                </p:cTn>
                              </p:par>
                              <p:par>
                                <p:cTn id="11" presetID="42" presetClass="entr" presetSubtype="1" fill="hold" nodeType="withEffect">
                                  <p:stCondLst>
                                    <p:cond delay="950"/>
                                  </p:stCondLst>
                                  <p:childTnLst>
                                    <p:set>
                                      <p:cBhvr>
                                        <p:cTn id="12" dur="1" fill="hold">
                                          <p:stCondLst>
                                            <p:cond delay="0"/>
                                          </p:stCondLst>
                                        </p:cTn>
                                        <p:tgtEl>
                                          <p:spTgt spid="5"/>
                                        </p:tgtEl>
                                        <p:attrNameLst>
                                          <p:attrName>style.visibility</p:attrName>
                                        </p:attrNameLst>
                                      </p:cBhvr>
                                      <p:to>
                                        <p:strVal val="visible"/>
                                      </p:to>
                                    </p:set>
                                    <p:anim calcmode="lin" valueType="num">
                                      <p:cBhvr>
                                        <p:cTn id="13" dur="700" fill="hold"/>
                                        <p:tgtEl>
                                          <p:spTgt spid="5"/>
                                        </p:tgtEl>
                                        <p:attrNameLst>
                                          <p:attrName>ppt_y</p:attrName>
                                        </p:attrNameLst>
                                      </p:cBhvr>
                                      <p:tavLst>
                                        <p:tav tm="0">
                                          <p:val>
                                            <p:strVal val="#ppt_y+.08"/>
                                          </p:val>
                                        </p:tav>
                                        <p:tav tm="100000">
                                          <p:val>
                                            <p:strVal val="#ppt_y"/>
                                          </p:val>
                                        </p:tav>
                                      </p:tavLst>
                                    </p:anim>
                                    <p:animEffect transition="in" filter="fade">
                                      <p:cBhvr>
                                        <p:cTn id="14" dur="700"/>
                                        <p:tgtEl>
                                          <p:spTgt spid="5"/>
                                        </p:tgtEl>
                                      </p:cBhvr>
                                    </p:animEffect>
                                  </p:childTnLst>
                                </p:cTn>
                              </p:par>
                              <p:par>
                                <p:cTn id="15" presetID="42" presetClass="entr" presetSubtype="1" fill="hold" nodeType="withEffect">
                                  <p:stCondLst>
                                    <p:cond delay="1600"/>
                                  </p:stCondLst>
                                  <p:childTnLst>
                                    <p:set>
                                      <p:cBhvr>
                                        <p:cTn id="16" dur="1" fill="hold">
                                          <p:stCondLst>
                                            <p:cond delay="0"/>
                                          </p:stCondLst>
                                        </p:cTn>
                                        <p:tgtEl>
                                          <p:spTgt spid="6"/>
                                        </p:tgtEl>
                                        <p:attrNameLst>
                                          <p:attrName>style.visibility</p:attrName>
                                        </p:attrNameLst>
                                      </p:cBhvr>
                                      <p:to>
                                        <p:strVal val="visible"/>
                                      </p:to>
                                    </p:set>
                                    <p:anim calcmode="lin" valueType="num">
                                      <p:cBhvr>
                                        <p:cTn id="17" dur="700" fill="hold"/>
                                        <p:tgtEl>
                                          <p:spTgt spid="6"/>
                                        </p:tgtEl>
                                        <p:attrNameLst>
                                          <p:attrName>ppt_y</p:attrName>
                                        </p:attrNameLst>
                                      </p:cBhvr>
                                      <p:tavLst>
                                        <p:tav tm="0">
                                          <p:val>
                                            <p:strVal val="#ppt_y+.08"/>
                                          </p:val>
                                        </p:tav>
                                        <p:tav tm="100000">
                                          <p:val>
                                            <p:strVal val="#ppt_y"/>
                                          </p:val>
                                        </p:tav>
                                      </p:tavLst>
                                    </p:anim>
                                    <p:animEffect transition="in" filter="fade">
                                      <p:cBhvr>
                                        <p:cTn id="18" dur="7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0" showWhenStopped="0">
                <p:cTn id="19" repeatCount="indefinite" fill="hold" display="0">
                  <p:stCondLst>
                    <p:cond delay="indefinite"/>
                  </p:stCondLst>
                  <p:endCondLst>
                    <p:cond evt="onStopAudio" delay="0">
                      <p:tgtEl>
                        <p:sldTgt/>
                      </p:tgtEl>
                    </p:cond>
                  </p:endCondLst>
                </p:cTn>
                <p:tgtEl>
                  <p:spTgt spid="2"/>
                </p:tgtEl>
              </p:cMediaNode>
            </p:vide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3EEE4"/>
        </a:solidFill>
        <a:effectLst/>
      </p:bgPr>
    </p:bg>
    <p:spTree>
      <p:nvGrpSpPr>
        <p:cNvPr id="1" name=""/>
        <p:cNvGrpSpPr/>
        <p:nvPr/>
      </p:nvGrpSpPr>
      <p:grpSpPr>
        <a:xfrm>
          <a:off x="0" y="0"/>
          <a:ext cx="0" cy="0"/>
          <a:chOff x="0" y="0"/>
          <a:chExt cx="0" cy="0"/>
        </a:xfrm>
      </p:grpSpPr>
      <p:sp>
        <p:nvSpPr>
          <p:cNvPr id="2" name="TextBox 1"/>
          <p:cNvSpPr txBox="1"/>
          <p:nvPr/>
        </p:nvSpPr>
        <p:spPr>
          <a:xfrm>
            <a:off x="812800" y="660400"/>
            <a:ext cx="8255000" cy="182879"/>
          </a:xfrm>
          <a:prstGeom prst="rect">
            <a:avLst/>
          </a:prstGeom>
          <a:noFill/>
        </p:spPr>
        <p:txBody>
          <a:bodyPr wrap="square" lIns="0" tIns="0" rIns="0" bIns="0" anchor="t">
            <a:spAutoFit/>
          </a:bodyPr>
          <a:lstStyle/>
          <a:p>
            <a:pPr algn="l">
              <a:lnSpc>
                <a:spcPts val="1439"/>
              </a:lnSpc>
            </a:pPr>
            <a:r>
              <a:rPr sz="1200" b="1" i="0" spc="200">
                <a:solidFill>
                  <a:srgbClr val="B93A17"/>
                </a:solidFill>
                <a:latin typeface="Calibri"/>
              </a:rPr>
              <a:t>03 / MES TRAVAUX ACTUELS</a:t>
            </a:r>
          </a:p>
        </p:txBody>
      </p:sp>
      <p:sp>
        <p:nvSpPr>
          <p:cNvPr id="3" name="TextBox 2"/>
          <p:cNvSpPr txBox="1"/>
          <p:nvPr/>
        </p:nvSpPr>
        <p:spPr>
          <a:xfrm>
            <a:off x="812800" y="1041400"/>
            <a:ext cx="9525000" cy="686816"/>
          </a:xfrm>
          <a:prstGeom prst="rect">
            <a:avLst/>
          </a:prstGeom>
          <a:noFill/>
        </p:spPr>
        <p:txBody>
          <a:bodyPr wrap="square" lIns="0" tIns="0" rIns="0" bIns="0" anchor="t">
            <a:spAutoFit/>
          </a:bodyPr>
          <a:lstStyle/>
          <a:p>
            <a:pPr algn="l">
              <a:lnSpc>
                <a:spcPts val="5408"/>
              </a:lnSpc>
            </a:pPr>
            <a:r>
              <a:rPr sz="4784" b="0" i="0" spc="-100">
                <a:solidFill>
                  <a:srgbClr val="10211D"/>
                </a:solidFill>
                <a:latin typeface="Cambria"/>
              </a:rPr>
              <a:t>Relier les informations d’une personne</a:t>
            </a:r>
          </a:p>
        </p:txBody>
      </p:sp>
      <p:cxnSp>
        <p:nvCxnSpPr>
          <p:cNvPr id="4" name="Connector 3"/>
          <p:cNvCxnSpPr/>
          <p:nvPr/>
        </p:nvCxnSpPr>
        <p:spPr>
          <a:xfrm>
            <a:off x="812800" y="3175000"/>
            <a:ext cx="3048000" cy="0"/>
          </a:xfrm>
          <a:prstGeom prst="line">
            <a:avLst/>
          </a:prstGeom>
          <a:ln w="9525">
            <a:solidFill>
              <a:srgbClr val="B3B5AC"/>
            </a:solidFill>
          </a:ln>
          <a:effectLst/>
        </p:spPr>
      </p:cxnSp>
      <p:sp>
        <p:nvSpPr>
          <p:cNvPr id="5" name="TextBox 4"/>
          <p:cNvSpPr txBox="1"/>
          <p:nvPr/>
        </p:nvSpPr>
        <p:spPr>
          <a:xfrm>
            <a:off x="812800" y="3378200"/>
            <a:ext cx="3048000" cy="1121410"/>
          </a:xfrm>
          <a:prstGeom prst="rect">
            <a:avLst/>
          </a:prstGeom>
          <a:noFill/>
        </p:spPr>
        <p:txBody>
          <a:bodyPr wrap="square" lIns="0" tIns="0" rIns="0" bIns="0" anchor="t">
            <a:spAutoFit/>
          </a:bodyPr>
          <a:lstStyle/>
          <a:p>
            <a:pPr algn="l">
              <a:lnSpc>
                <a:spcPts val="3150"/>
              </a:lnSpc>
            </a:pPr>
            <a:r>
              <a:rPr sz="2760" b="0" i="0">
                <a:solidFill>
                  <a:srgbClr val="10211D"/>
                </a:solidFill>
                <a:latin typeface="Cambria"/>
              </a:rPr>
              <a:t>Son corps</a:t>
            </a:r>
          </a:p>
          <a:p>
            <a:pPr algn="l">
              <a:lnSpc>
                <a:spcPts val="2240"/>
              </a:lnSpc>
              <a:spcBef>
                <a:spcPts val="1200"/>
              </a:spcBef>
            </a:pPr>
            <a:r>
              <a:rPr sz="1600" b="0" i="0">
                <a:solidFill>
                  <a:srgbClr val="4D5A55"/>
                </a:solidFill>
                <a:latin typeface="Calibri"/>
              </a:rPr>
              <a:t>Des mesures et des informations physiologiques.</a:t>
            </a:r>
          </a:p>
        </p:txBody>
      </p:sp>
      <p:cxnSp>
        <p:nvCxnSpPr>
          <p:cNvPr id="6" name="Connector 5"/>
          <p:cNvCxnSpPr/>
          <p:nvPr/>
        </p:nvCxnSpPr>
        <p:spPr>
          <a:xfrm>
            <a:off x="4572000" y="3175000"/>
            <a:ext cx="3048000" cy="0"/>
          </a:xfrm>
          <a:prstGeom prst="line">
            <a:avLst/>
          </a:prstGeom>
          <a:ln w="9525">
            <a:solidFill>
              <a:srgbClr val="B3B5AC"/>
            </a:solidFill>
          </a:ln>
          <a:effectLst/>
        </p:spPr>
      </p:cxnSp>
      <p:sp>
        <p:nvSpPr>
          <p:cNvPr id="7" name="TextBox 6"/>
          <p:cNvSpPr txBox="1"/>
          <p:nvPr/>
        </p:nvSpPr>
        <p:spPr>
          <a:xfrm>
            <a:off x="4572000" y="3378200"/>
            <a:ext cx="3048000" cy="1121410"/>
          </a:xfrm>
          <a:prstGeom prst="rect">
            <a:avLst/>
          </a:prstGeom>
          <a:noFill/>
        </p:spPr>
        <p:txBody>
          <a:bodyPr wrap="square" lIns="0" tIns="0" rIns="0" bIns="0" anchor="t">
            <a:spAutoFit/>
          </a:bodyPr>
          <a:lstStyle/>
          <a:p>
            <a:pPr algn="l">
              <a:lnSpc>
                <a:spcPts val="3150"/>
              </a:lnSpc>
            </a:pPr>
            <a:r>
              <a:rPr sz="2760" b="0" i="0">
                <a:solidFill>
                  <a:srgbClr val="10211D"/>
                </a:solidFill>
                <a:latin typeface="Cambria"/>
              </a:rPr>
              <a:t>Son quotidien</a:t>
            </a:r>
          </a:p>
          <a:p>
            <a:pPr algn="l">
              <a:lnSpc>
                <a:spcPts val="2240"/>
              </a:lnSpc>
              <a:spcBef>
                <a:spcPts val="1200"/>
              </a:spcBef>
            </a:pPr>
            <a:r>
              <a:rPr sz="1600" b="0" i="0">
                <a:solidFill>
                  <a:srgbClr val="4D5A55"/>
                </a:solidFill>
                <a:latin typeface="Calibri"/>
              </a:rPr>
              <a:t>Les repas, l’activité et les moments de récupération.</a:t>
            </a:r>
          </a:p>
        </p:txBody>
      </p:sp>
      <p:cxnSp>
        <p:nvCxnSpPr>
          <p:cNvPr id="8" name="Connector 7"/>
          <p:cNvCxnSpPr/>
          <p:nvPr/>
        </p:nvCxnSpPr>
        <p:spPr>
          <a:xfrm>
            <a:off x="8331200" y="3175000"/>
            <a:ext cx="3048000" cy="0"/>
          </a:xfrm>
          <a:prstGeom prst="line">
            <a:avLst/>
          </a:prstGeom>
          <a:ln w="9525">
            <a:solidFill>
              <a:srgbClr val="B3B5AC"/>
            </a:solidFill>
          </a:ln>
          <a:effectLst/>
        </p:spPr>
      </p:cxnSp>
      <p:sp>
        <p:nvSpPr>
          <p:cNvPr id="9" name="TextBox 8"/>
          <p:cNvSpPr txBox="1"/>
          <p:nvPr/>
        </p:nvSpPr>
        <p:spPr>
          <a:xfrm>
            <a:off x="8331200" y="3378200"/>
            <a:ext cx="3048000" cy="1121410"/>
          </a:xfrm>
          <a:prstGeom prst="rect">
            <a:avLst/>
          </a:prstGeom>
          <a:noFill/>
        </p:spPr>
        <p:txBody>
          <a:bodyPr wrap="square" lIns="0" tIns="0" rIns="0" bIns="0" anchor="t">
            <a:spAutoFit/>
          </a:bodyPr>
          <a:lstStyle/>
          <a:p>
            <a:pPr algn="l">
              <a:lnSpc>
                <a:spcPts val="3150"/>
              </a:lnSpc>
            </a:pPr>
            <a:r>
              <a:rPr sz="2760" b="0" i="0">
                <a:solidFill>
                  <a:srgbClr val="10211D"/>
                </a:solidFill>
                <a:latin typeface="Cambria"/>
              </a:rPr>
              <a:t>Son évolution</a:t>
            </a:r>
          </a:p>
          <a:p>
            <a:pPr algn="l">
              <a:lnSpc>
                <a:spcPts val="2240"/>
              </a:lnSpc>
              <a:spcBef>
                <a:spcPts val="1200"/>
              </a:spcBef>
            </a:pPr>
            <a:r>
              <a:rPr sz="1600" b="0" i="0">
                <a:solidFill>
                  <a:srgbClr val="4D5A55"/>
                </a:solidFill>
                <a:latin typeface="Calibri"/>
              </a:rPr>
              <a:t>La façon dont les réponses changent au fil du temps.</a:t>
            </a:r>
          </a:p>
        </p:txBody>
      </p:sp>
      <p:sp>
        <p:nvSpPr>
          <p:cNvPr id="10" name="TextBox 9"/>
          <p:cNvSpPr txBox="1"/>
          <p:nvPr/>
        </p:nvSpPr>
        <p:spPr>
          <a:xfrm>
            <a:off x="10109200" y="6268720"/>
            <a:ext cx="1270000" cy="182879"/>
          </a:xfrm>
          <a:prstGeom prst="rect">
            <a:avLst/>
          </a:prstGeom>
          <a:noFill/>
        </p:spPr>
        <p:txBody>
          <a:bodyPr wrap="square" lIns="0" tIns="0" rIns="0" bIns="0" anchor="t">
            <a:spAutoFit/>
          </a:bodyPr>
          <a:lstStyle/>
          <a:p>
            <a:pPr algn="r">
              <a:lnSpc>
                <a:spcPts val="1439"/>
              </a:lnSpc>
            </a:pPr>
            <a:r>
              <a:rPr sz="1200" b="0" i="0">
                <a:solidFill>
                  <a:srgbClr val="4D5A55"/>
                </a:solidFill>
                <a:latin typeface="Calibri"/>
              </a:rPr>
              <a:t>25 / 43</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1" fill="hold" nodeType="withEffect">
                                  <p:stCondLst>
                                    <p:cond delay="300"/>
                                  </p:stCondLst>
                                  <p:childTnLst>
                                    <p:set>
                                      <p:cBhvr>
                                        <p:cTn id="6" dur="1" fill="hold">
                                          <p:stCondLst>
                                            <p:cond delay="0"/>
                                          </p:stCondLst>
                                        </p:cTn>
                                        <p:tgtEl>
                                          <p:spTgt spid="3"/>
                                        </p:tgtEl>
                                        <p:attrNameLst>
                                          <p:attrName>style.visibility</p:attrName>
                                        </p:attrNameLst>
                                      </p:cBhvr>
                                      <p:to>
                                        <p:strVal val="visible"/>
                                      </p:to>
                                    </p:set>
                                    <p:anim calcmode="lin" valueType="num">
                                      <p:cBhvr>
                                        <p:cTn id="7" dur="700" fill="hold"/>
                                        <p:tgtEl>
                                          <p:spTgt spid="3"/>
                                        </p:tgtEl>
                                        <p:attrNameLst>
                                          <p:attrName>ppt_y</p:attrName>
                                        </p:attrNameLst>
                                      </p:cBhvr>
                                      <p:tavLst>
                                        <p:tav tm="0">
                                          <p:val>
                                            <p:strVal val="#ppt_y+.08"/>
                                          </p:val>
                                        </p:tav>
                                        <p:tav tm="100000">
                                          <p:val>
                                            <p:strVal val="#ppt_y"/>
                                          </p:val>
                                        </p:tav>
                                      </p:tavLst>
                                    </p:anim>
                                    <p:animEffect transition="in" filter="fade">
                                      <p:cBhvr>
                                        <p:cTn id="8" dur="700"/>
                                        <p:tgtEl>
                                          <p:spTgt spid="3"/>
                                        </p:tgtEl>
                                      </p:cBhvr>
                                    </p:animEffect>
                                  </p:childTnLst>
                                </p:cTn>
                              </p:par>
                              <p:par>
                                <p:cTn id="9" presetID="42" presetClass="entr" presetSubtype="1" fill="hold" nodeType="withEffect">
                                  <p:stCondLst>
                                    <p:cond delay="950"/>
                                  </p:stCondLst>
                                  <p:childTnLst>
                                    <p:set>
                                      <p:cBhvr>
                                        <p:cTn id="10" dur="1" fill="hold">
                                          <p:stCondLst>
                                            <p:cond delay="0"/>
                                          </p:stCondLst>
                                        </p:cTn>
                                        <p:tgtEl>
                                          <p:spTgt spid="4"/>
                                        </p:tgtEl>
                                        <p:attrNameLst>
                                          <p:attrName>style.visibility</p:attrName>
                                        </p:attrNameLst>
                                      </p:cBhvr>
                                      <p:to>
                                        <p:strVal val="visible"/>
                                      </p:to>
                                    </p:set>
                                    <p:anim calcmode="lin" valueType="num">
                                      <p:cBhvr>
                                        <p:cTn id="11" dur="700" fill="hold"/>
                                        <p:tgtEl>
                                          <p:spTgt spid="4"/>
                                        </p:tgtEl>
                                        <p:attrNameLst>
                                          <p:attrName>ppt_y</p:attrName>
                                        </p:attrNameLst>
                                      </p:cBhvr>
                                      <p:tavLst>
                                        <p:tav tm="0">
                                          <p:val>
                                            <p:strVal val="#ppt_y+.08"/>
                                          </p:val>
                                        </p:tav>
                                        <p:tav tm="100000">
                                          <p:val>
                                            <p:strVal val="#ppt_y"/>
                                          </p:val>
                                        </p:tav>
                                      </p:tavLst>
                                    </p:anim>
                                    <p:animEffect transition="in" filter="fade">
                                      <p:cBhvr>
                                        <p:cTn id="12" dur="700"/>
                                        <p:tgtEl>
                                          <p:spTgt spid="4"/>
                                        </p:tgtEl>
                                      </p:cBhvr>
                                    </p:animEffect>
                                  </p:childTnLst>
                                </p:cTn>
                              </p:par>
                              <p:par>
                                <p:cTn id="13" presetID="42" presetClass="entr" presetSubtype="1" fill="hold" nodeType="withEffect">
                                  <p:stCondLst>
                                    <p:cond delay="950"/>
                                  </p:stCondLst>
                                  <p:childTnLst>
                                    <p:set>
                                      <p:cBhvr>
                                        <p:cTn id="14" dur="1" fill="hold">
                                          <p:stCondLst>
                                            <p:cond delay="0"/>
                                          </p:stCondLst>
                                        </p:cTn>
                                        <p:tgtEl>
                                          <p:spTgt spid="5"/>
                                        </p:tgtEl>
                                        <p:attrNameLst>
                                          <p:attrName>style.visibility</p:attrName>
                                        </p:attrNameLst>
                                      </p:cBhvr>
                                      <p:to>
                                        <p:strVal val="visible"/>
                                      </p:to>
                                    </p:set>
                                    <p:anim calcmode="lin" valueType="num">
                                      <p:cBhvr>
                                        <p:cTn id="15" dur="700" fill="hold"/>
                                        <p:tgtEl>
                                          <p:spTgt spid="5"/>
                                        </p:tgtEl>
                                        <p:attrNameLst>
                                          <p:attrName>ppt_y</p:attrName>
                                        </p:attrNameLst>
                                      </p:cBhvr>
                                      <p:tavLst>
                                        <p:tav tm="0">
                                          <p:val>
                                            <p:strVal val="#ppt_y+.08"/>
                                          </p:val>
                                        </p:tav>
                                        <p:tav tm="100000">
                                          <p:val>
                                            <p:strVal val="#ppt_y"/>
                                          </p:val>
                                        </p:tav>
                                      </p:tavLst>
                                    </p:anim>
                                    <p:animEffect transition="in" filter="fade">
                                      <p:cBhvr>
                                        <p:cTn id="16" dur="700"/>
                                        <p:tgtEl>
                                          <p:spTgt spid="5"/>
                                        </p:tgtEl>
                                      </p:cBhvr>
                                    </p:animEffect>
                                  </p:childTnLst>
                                </p:cTn>
                              </p:par>
                              <p:par>
                                <p:cTn id="17" presetID="42" presetClass="entr" presetSubtype="1" fill="hold" nodeType="withEffect">
                                  <p:stCondLst>
                                    <p:cond delay="1600"/>
                                  </p:stCondLst>
                                  <p:childTnLst>
                                    <p:set>
                                      <p:cBhvr>
                                        <p:cTn id="18" dur="1" fill="hold">
                                          <p:stCondLst>
                                            <p:cond delay="0"/>
                                          </p:stCondLst>
                                        </p:cTn>
                                        <p:tgtEl>
                                          <p:spTgt spid="6"/>
                                        </p:tgtEl>
                                        <p:attrNameLst>
                                          <p:attrName>style.visibility</p:attrName>
                                        </p:attrNameLst>
                                      </p:cBhvr>
                                      <p:to>
                                        <p:strVal val="visible"/>
                                      </p:to>
                                    </p:set>
                                    <p:anim calcmode="lin" valueType="num">
                                      <p:cBhvr>
                                        <p:cTn id="19" dur="700" fill="hold"/>
                                        <p:tgtEl>
                                          <p:spTgt spid="6"/>
                                        </p:tgtEl>
                                        <p:attrNameLst>
                                          <p:attrName>ppt_y</p:attrName>
                                        </p:attrNameLst>
                                      </p:cBhvr>
                                      <p:tavLst>
                                        <p:tav tm="0">
                                          <p:val>
                                            <p:strVal val="#ppt_y+.08"/>
                                          </p:val>
                                        </p:tav>
                                        <p:tav tm="100000">
                                          <p:val>
                                            <p:strVal val="#ppt_y"/>
                                          </p:val>
                                        </p:tav>
                                      </p:tavLst>
                                    </p:anim>
                                    <p:animEffect transition="in" filter="fade">
                                      <p:cBhvr>
                                        <p:cTn id="20" dur="700"/>
                                        <p:tgtEl>
                                          <p:spTgt spid="6"/>
                                        </p:tgtEl>
                                      </p:cBhvr>
                                    </p:animEffect>
                                  </p:childTnLst>
                                </p:cTn>
                              </p:par>
                              <p:par>
                                <p:cTn id="21" presetID="42" presetClass="entr" presetSubtype="1" fill="hold" nodeType="withEffect">
                                  <p:stCondLst>
                                    <p:cond delay="1600"/>
                                  </p:stCondLst>
                                  <p:childTnLst>
                                    <p:set>
                                      <p:cBhvr>
                                        <p:cTn id="22" dur="1" fill="hold">
                                          <p:stCondLst>
                                            <p:cond delay="0"/>
                                          </p:stCondLst>
                                        </p:cTn>
                                        <p:tgtEl>
                                          <p:spTgt spid="7"/>
                                        </p:tgtEl>
                                        <p:attrNameLst>
                                          <p:attrName>style.visibility</p:attrName>
                                        </p:attrNameLst>
                                      </p:cBhvr>
                                      <p:to>
                                        <p:strVal val="visible"/>
                                      </p:to>
                                    </p:set>
                                    <p:anim calcmode="lin" valueType="num">
                                      <p:cBhvr>
                                        <p:cTn id="23" dur="700" fill="hold"/>
                                        <p:tgtEl>
                                          <p:spTgt spid="7"/>
                                        </p:tgtEl>
                                        <p:attrNameLst>
                                          <p:attrName>ppt_y</p:attrName>
                                        </p:attrNameLst>
                                      </p:cBhvr>
                                      <p:tavLst>
                                        <p:tav tm="0">
                                          <p:val>
                                            <p:strVal val="#ppt_y+.08"/>
                                          </p:val>
                                        </p:tav>
                                        <p:tav tm="100000">
                                          <p:val>
                                            <p:strVal val="#ppt_y"/>
                                          </p:val>
                                        </p:tav>
                                      </p:tavLst>
                                    </p:anim>
                                    <p:animEffect transition="in" filter="fade">
                                      <p:cBhvr>
                                        <p:cTn id="24" dur="700"/>
                                        <p:tgtEl>
                                          <p:spTgt spid="7"/>
                                        </p:tgtEl>
                                      </p:cBhvr>
                                    </p:animEffect>
                                  </p:childTnLst>
                                </p:cTn>
                              </p:par>
                              <p:par>
                                <p:cTn id="25" presetID="42" presetClass="entr" presetSubtype="1" fill="hold" nodeType="withEffect">
                                  <p:stCondLst>
                                    <p:cond delay="2250"/>
                                  </p:stCondLst>
                                  <p:childTnLst>
                                    <p:set>
                                      <p:cBhvr>
                                        <p:cTn id="26" dur="1" fill="hold">
                                          <p:stCondLst>
                                            <p:cond delay="0"/>
                                          </p:stCondLst>
                                        </p:cTn>
                                        <p:tgtEl>
                                          <p:spTgt spid="8"/>
                                        </p:tgtEl>
                                        <p:attrNameLst>
                                          <p:attrName>style.visibility</p:attrName>
                                        </p:attrNameLst>
                                      </p:cBhvr>
                                      <p:to>
                                        <p:strVal val="visible"/>
                                      </p:to>
                                    </p:set>
                                    <p:anim calcmode="lin" valueType="num">
                                      <p:cBhvr>
                                        <p:cTn id="27" dur="700" fill="hold"/>
                                        <p:tgtEl>
                                          <p:spTgt spid="8"/>
                                        </p:tgtEl>
                                        <p:attrNameLst>
                                          <p:attrName>ppt_y</p:attrName>
                                        </p:attrNameLst>
                                      </p:cBhvr>
                                      <p:tavLst>
                                        <p:tav tm="0">
                                          <p:val>
                                            <p:strVal val="#ppt_y+.08"/>
                                          </p:val>
                                        </p:tav>
                                        <p:tav tm="100000">
                                          <p:val>
                                            <p:strVal val="#ppt_y"/>
                                          </p:val>
                                        </p:tav>
                                      </p:tavLst>
                                    </p:anim>
                                    <p:animEffect transition="in" filter="fade">
                                      <p:cBhvr>
                                        <p:cTn id="28" dur="700"/>
                                        <p:tgtEl>
                                          <p:spTgt spid="8"/>
                                        </p:tgtEl>
                                      </p:cBhvr>
                                    </p:animEffect>
                                  </p:childTnLst>
                                </p:cTn>
                              </p:par>
                              <p:par>
                                <p:cTn id="29" presetID="42" presetClass="entr" presetSubtype="1" fill="hold" nodeType="withEffect">
                                  <p:stCondLst>
                                    <p:cond delay="2250"/>
                                  </p:stCondLst>
                                  <p:childTnLst>
                                    <p:set>
                                      <p:cBhvr>
                                        <p:cTn id="30" dur="1" fill="hold">
                                          <p:stCondLst>
                                            <p:cond delay="0"/>
                                          </p:stCondLst>
                                        </p:cTn>
                                        <p:tgtEl>
                                          <p:spTgt spid="9"/>
                                        </p:tgtEl>
                                        <p:attrNameLst>
                                          <p:attrName>style.visibility</p:attrName>
                                        </p:attrNameLst>
                                      </p:cBhvr>
                                      <p:to>
                                        <p:strVal val="visible"/>
                                      </p:to>
                                    </p:set>
                                    <p:anim calcmode="lin" valueType="num">
                                      <p:cBhvr>
                                        <p:cTn id="31" dur="700" fill="hold"/>
                                        <p:tgtEl>
                                          <p:spTgt spid="9"/>
                                        </p:tgtEl>
                                        <p:attrNameLst>
                                          <p:attrName>ppt_y</p:attrName>
                                        </p:attrNameLst>
                                      </p:cBhvr>
                                      <p:tavLst>
                                        <p:tav tm="0">
                                          <p:val>
                                            <p:strVal val="#ppt_y+.08"/>
                                          </p:val>
                                        </p:tav>
                                        <p:tav tm="100000">
                                          <p:val>
                                            <p:strVal val="#ppt_y"/>
                                          </p:val>
                                        </p:tav>
                                      </p:tavLst>
                                    </p:anim>
                                    <p:animEffect transition="in" filter="fade">
                                      <p:cBhvr>
                                        <p:cTn id="32" dur="7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10211D"/>
        </a:solidFill>
        <a:effectLst/>
      </p:bgPr>
    </p:bg>
    <p:spTree>
      <p:nvGrpSpPr>
        <p:cNvPr id="1" name=""/>
        <p:cNvGrpSpPr/>
        <p:nvPr/>
      </p:nvGrpSpPr>
      <p:grpSpPr>
        <a:xfrm>
          <a:off x="0" y="0"/>
          <a:ext cx="0" cy="0"/>
          <a:chOff x="0" y="0"/>
          <a:chExt cx="0" cy="0"/>
        </a:xfrm>
      </p:grpSpPr>
      <p:sp>
        <p:nvSpPr>
          <p:cNvPr id="2" name="TextBox 1"/>
          <p:cNvSpPr txBox="1"/>
          <p:nvPr/>
        </p:nvSpPr>
        <p:spPr>
          <a:xfrm>
            <a:off x="812800" y="660400"/>
            <a:ext cx="8255000" cy="182879"/>
          </a:xfrm>
          <a:prstGeom prst="rect">
            <a:avLst/>
          </a:prstGeom>
          <a:noFill/>
        </p:spPr>
        <p:txBody>
          <a:bodyPr wrap="square" lIns="0" tIns="0" rIns="0" bIns="0" anchor="t">
            <a:spAutoFit/>
          </a:bodyPr>
          <a:lstStyle/>
          <a:p>
            <a:pPr algn="l">
              <a:lnSpc>
                <a:spcPts val="1439"/>
              </a:lnSpc>
            </a:pPr>
            <a:r>
              <a:rPr sz="1200" b="1" i="0" spc="200">
                <a:solidFill>
                  <a:srgbClr val="F0703F"/>
                </a:solidFill>
                <a:latin typeface="Calibri"/>
              </a:rPr>
              <a:t>RECHERCHE EN COURS</a:t>
            </a:r>
          </a:p>
        </p:txBody>
      </p:sp>
      <p:sp>
        <p:nvSpPr>
          <p:cNvPr id="3" name="TextBox 2"/>
          <p:cNvSpPr txBox="1"/>
          <p:nvPr/>
        </p:nvSpPr>
        <p:spPr>
          <a:xfrm>
            <a:off x="812800" y="1041400"/>
            <a:ext cx="9525000" cy="686816"/>
          </a:xfrm>
          <a:prstGeom prst="rect">
            <a:avLst/>
          </a:prstGeom>
          <a:noFill/>
        </p:spPr>
        <p:txBody>
          <a:bodyPr wrap="square" lIns="0" tIns="0" rIns="0" bIns="0" anchor="t">
            <a:spAutoFit/>
          </a:bodyPr>
          <a:lstStyle/>
          <a:p>
            <a:pPr algn="l">
              <a:lnSpc>
                <a:spcPts val="5408"/>
              </a:lnSpc>
            </a:pPr>
            <a:r>
              <a:rPr sz="4784" b="0" i="0" spc="-100">
                <a:solidFill>
                  <a:srgbClr val="F3EEE4"/>
                </a:solidFill>
                <a:latin typeface="Cambria"/>
              </a:rPr>
              <a:t>Construire un modèle de la personne</a:t>
            </a:r>
          </a:p>
        </p:txBody>
      </p:sp>
      <p:sp>
        <p:nvSpPr>
          <p:cNvPr id="4" name="TextBox 3"/>
          <p:cNvSpPr txBox="1"/>
          <p:nvPr/>
        </p:nvSpPr>
        <p:spPr>
          <a:xfrm>
            <a:off x="812800" y="2984500"/>
            <a:ext cx="8255000" cy="910336"/>
          </a:xfrm>
          <a:prstGeom prst="rect">
            <a:avLst/>
          </a:prstGeom>
          <a:noFill/>
        </p:spPr>
        <p:txBody>
          <a:bodyPr wrap="square" lIns="0" tIns="0" rIns="0" bIns="0" anchor="t">
            <a:spAutoFit/>
          </a:bodyPr>
          <a:lstStyle/>
          <a:p>
            <a:pPr algn="l">
              <a:lnSpc>
                <a:spcPts val="3584"/>
              </a:lnSpc>
            </a:pPr>
            <a:r>
              <a:rPr sz="2944" b="0" i="0">
                <a:solidFill>
                  <a:srgbClr val="F0703F"/>
                </a:solidFill>
                <a:latin typeface="Cambria"/>
              </a:rPr>
              <a:t>Une représentation simplifiée de son fonctionnement métabolique.</a:t>
            </a:r>
          </a:p>
        </p:txBody>
      </p:sp>
      <p:sp>
        <p:nvSpPr>
          <p:cNvPr id="5" name="TextBox 4"/>
          <p:cNvSpPr txBox="1"/>
          <p:nvPr/>
        </p:nvSpPr>
        <p:spPr>
          <a:xfrm>
            <a:off x="812800" y="4699000"/>
            <a:ext cx="6350000" cy="568960"/>
          </a:xfrm>
          <a:prstGeom prst="rect">
            <a:avLst/>
          </a:prstGeom>
          <a:noFill/>
        </p:spPr>
        <p:txBody>
          <a:bodyPr wrap="square" lIns="0" tIns="0" rIns="0" bIns="0" anchor="t">
            <a:spAutoFit/>
          </a:bodyPr>
          <a:lstStyle/>
          <a:p>
            <a:pPr algn="l">
              <a:lnSpc>
                <a:spcPts val="2240"/>
              </a:lnSpc>
            </a:pPr>
            <a:r>
              <a:rPr sz="1600" b="0" i="0">
                <a:solidFill>
                  <a:srgbClr val="C5D0C9"/>
                </a:solidFill>
                <a:latin typeface="Calibri"/>
              </a:rPr>
              <a:t>L’IA et les connaissances sur le corps peuvent se compléter pour estimer ses réponses.</a:t>
            </a:r>
          </a:p>
        </p:txBody>
      </p:sp>
      <p:sp>
        <p:nvSpPr>
          <p:cNvPr id="6" name="TextBox 5"/>
          <p:cNvSpPr txBox="1"/>
          <p:nvPr/>
        </p:nvSpPr>
        <p:spPr>
          <a:xfrm>
            <a:off x="10109200" y="6268720"/>
            <a:ext cx="1270000" cy="182879"/>
          </a:xfrm>
          <a:prstGeom prst="rect">
            <a:avLst/>
          </a:prstGeom>
          <a:noFill/>
        </p:spPr>
        <p:txBody>
          <a:bodyPr wrap="square" lIns="0" tIns="0" rIns="0" bIns="0" anchor="t">
            <a:spAutoFit/>
          </a:bodyPr>
          <a:lstStyle/>
          <a:p>
            <a:pPr algn="r">
              <a:lnSpc>
                <a:spcPts val="1439"/>
              </a:lnSpc>
            </a:pPr>
            <a:r>
              <a:rPr sz="1200" b="0" i="0">
                <a:solidFill>
                  <a:srgbClr val="9DB0A7"/>
                </a:solidFill>
                <a:latin typeface="Calibri"/>
              </a:rPr>
              <a:t>26 / 43</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1" fill="hold" nodeType="withEffect">
                                  <p:stCondLst>
                                    <p:cond delay="300"/>
                                  </p:stCondLst>
                                  <p:childTnLst>
                                    <p:set>
                                      <p:cBhvr>
                                        <p:cTn id="6" dur="1" fill="hold">
                                          <p:stCondLst>
                                            <p:cond delay="0"/>
                                          </p:stCondLst>
                                        </p:cTn>
                                        <p:tgtEl>
                                          <p:spTgt spid="3"/>
                                        </p:tgtEl>
                                        <p:attrNameLst>
                                          <p:attrName>style.visibility</p:attrName>
                                        </p:attrNameLst>
                                      </p:cBhvr>
                                      <p:to>
                                        <p:strVal val="visible"/>
                                      </p:to>
                                    </p:set>
                                    <p:anim calcmode="lin" valueType="num">
                                      <p:cBhvr>
                                        <p:cTn id="7" dur="700" fill="hold"/>
                                        <p:tgtEl>
                                          <p:spTgt spid="3"/>
                                        </p:tgtEl>
                                        <p:attrNameLst>
                                          <p:attrName>ppt_y</p:attrName>
                                        </p:attrNameLst>
                                      </p:cBhvr>
                                      <p:tavLst>
                                        <p:tav tm="0">
                                          <p:val>
                                            <p:strVal val="#ppt_y+.08"/>
                                          </p:val>
                                        </p:tav>
                                        <p:tav tm="100000">
                                          <p:val>
                                            <p:strVal val="#ppt_y"/>
                                          </p:val>
                                        </p:tav>
                                      </p:tavLst>
                                    </p:anim>
                                    <p:animEffect transition="in" filter="fade">
                                      <p:cBhvr>
                                        <p:cTn id="8" dur="700"/>
                                        <p:tgtEl>
                                          <p:spTgt spid="3"/>
                                        </p:tgtEl>
                                      </p:cBhvr>
                                    </p:animEffect>
                                  </p:childTnLst>
                                </p:cTn>
                              </p:par>
                              <p:par>
                                <p:cTn id="9" presetID="42" presetClass="entr" presetSubtype="1" fill="hold" nodeType="withEffect">
                                  <p:stCondLst>
                                    <p:cond delay="950"/>
                                  </p:stCondLst>
                                  <p:childTnLst>
                                    <p:set>
                                      <p:cBhvr>
                                        <p:cTn id="10" dur="1" fill="hold">
                                          <p:stCondLst>
                                            <p:cond delay="0"/>
                                          </p:stCondLst>
                                        </p:cTn>
                                        <p:tgtEl>
                                          <p:spTgt spid="4"/>
                                        </p:tgtEl>
                                        <p:attrNameLst>
                                          <p:attrName>style.visibility</p:attrName>
                                        </p:attrNameLst>
                                      </p:cBhvr>
                                      <p:to>
                                        <p:strVal val="visible"/>
                                      </p:to>
                                    </p:set>
                                    <p:anim calcmode="lin" valueType="num">
                                      <p:cBhvr>
                                        <p:cTn id="11" dur="700" fill="hold"/>
                                        <p:tgtEl>
                                          <p:spTgt spid="4"/>
                                        </p:tgtEl>
                                        <p:attrNameLst>
                                          <p:attrName>ppt_y</p:attrName>
                                        </p:attrNameLst>
                                      </p:cBhvr>
                                      <p:tavLst>
                                        <p:tav tm="0">
                                          <p:val>
                                            <p:strVal val="#ppt_y+.08"/>
                                          </p:val>
                                        </p:tav>
                                        <p:tav tm="100000">
                                          <p:val>
                                            <p:strVal val="#ppt_y"/>
                                          </p:val>
                                        </p:tav>
                                      </p:tavLst>
                                    </p:anim>
                                    <p:animEffect transition="in" filter="fade">
                                      <p:cBhvr>
                                        <p:cTn id="12" dur="700"/>
                                        <p:tgtEl>
                                          <p:spTgt spid="4"/>
                                        </p:tgtEl>
                                      </p:cBhvr>
                                    </p:animEffect>
                                  </p:childTnLst>
                                </p:cTn>
                              </p:par>
                              <p:par>
                                <p:cTn id="13" presetID="42" presetClass="entr" presetSubtype="1" fill="hold" nodeType="withEffect">
                                  <p:stCondLst>
                                    <p:cond delay="1600"/>
                                  </p:stCondLst>
                                  <p:childTnLst>
                                    <p:set>
                                      <p:cBhvr>
                                        <p:cTn id="14" dur="1" fill="hold">
                                          <p:stCondLst>
                                            <p:cond delay="0"/>
                                          </p:stCondLst>
                                        </p:cTn>
                                        <p:tgtEl>
                                          <p:spTgt spid="5"/>
                                        </p:tgtEl>
                                        <p:attrNameLst>
                                          <p:attrName>style.visibility</p:attrName>
                                        </p:attrNameLst>
                                      </p:cBhvr>
                                      <p:to>
                                        <p:strVal val="visible"/>
                                      </p:to>
                                    </p:set>
                                    <p:anim calcmode="lin" valueType="num">
                                      <p:cBhvr>
                                        <p:cTn id="15" dur="700" fill="hold"/>
                                        <p:tgtEl>
                                          <p:spTgt spid="5"/>
                                        </p:tgtEl>
                                        <p:attrNameLst>
                                          <p:attrName>ppt_y</p:attrName>
                                        </p:attrNameLst>
                                      </p:cBhvr>
                                      <p:tavLst>
                                        <p:tav tm="0">
                                          <p:val>
                                            <p:strVal val="#ppt_y+.08"/>
                                          </p:val>
                                        </p:tav>
                                        <p:tav tm="100000">
                                          <p:val>
                                            <p:strVal val="#ppt_y"/>
                                          </p:val>
                                        </p:tav>
                                      </p:tavLst>
                                    </p:anim>
                                    <p:animEffect transition="in" filter="fade">
                                      <p:cBhvr>
                                        <p:cTn id="16" dur="7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3EEE4"/>
        </a:solidFill>
        <a:effectLst/>
      </p:bgPr>
    </p:bg>
    <p:spTree>
      <p:nvGrpSpPr>
        <p:cNvPr id="1" name=""/>
        <p:cNvGrpSpPr/>
        <p:nvPr/>
      </p:nvGrpSpPr>
      <p:grpSpPr>
        <a:xfrm>
          <a:off x="0" y="0"/>
          <a:ext cx="0" cy="0"/>
          <a:chOff x="0" y="0"/>
          <a:chExt cx="0" cy="0"/>
        </a:xfrm>
      </p:grpSpPr>
      <p:sp>
        <p:nvSpPr>
          <p:cNvPr id="2" name="TextBox 1"/>
          <p:cNvSpPr txBox="1"/>
          <p:nvPr/>
        </p:nvSpPr>
        <p:spPr>
          <a:xfrm>
            <a:off x="812800" y="660400"/>
            <a:ext cx="8255000" cy="182879"/>
          </a:xfrm>
          <a:prstGeom prst="rect">
            <a:avLst/>
          </a:prstGeom>
          <a:noFill/>
        </p:spPr>
        <p:txBody>
          <a:bodyPr wrap="square" lIns="0" tIns="0" rIns="0" bIns="0" anchor="t">
            <a:spAutoFit/>
          </a:bodyPr>
          <a:lstStyle/>
          <a:p>
            <a:pPr algn="l">
              <a:lnSpc>
                <a:spcPts val="1439"/>
              </a:lnSpc>
            </a:pPr>
            <a:r>
              <a:rPr sz="1200" b="1" i="0" spc="200">
                <a:solidFill>
                  <a:srgbClr val="B93A17"/>
                </a:solidFill>
                <a:latin typeface="Calibri"/>
              </a:rPr>
              <a:t>DES SCÉNARIOS À ÉTUDIER</a:t>
            </a:r>
          </a:p>
        </p:txBody>
      </p:sp>
      <p:sp>
        <p:nvSpPr>
          <p:cNvPr id="3" name="TextBox 2"/>
          <p:cNvSpPr txBox="1"/>
          <p:nvPr/>
        </p:nvSpPr>
        <p:spPr>
          <a:xfrm>
            <a:off x="812800" y="1041400"/>
            <a:ext cx="9525000" cy="686816"/>
          </a:xfrm>
          <a:prstGeom prst="rect">
            <a:avLst/>
          </a:prstGeom>
          <a:noFill/>
        </p:spPr>
        <p:txBody>
          <a:bodyPr wrap="square" lIns="0" tIns="0" rIns="0" bIns="0" anchor="t">
            <a:spAutoFit/>
          </a:bodyPr>
          <a:lstStyle/>
          <a:p>
            <a:pPr algn="l">
              <a:lnSpc>
                <a:spcPts val="5408"/>
              </a:lnSpc>
            </a:pPr>
            <a:r>
              <a:rPr sz="4784" b="0" i="0" spc="-100">
                <a:solidFill>
                  <a:srgbClr val="10211D"/>
                </a:solidFill>
                <a:latin typeface="Cambria"/>
              </a:rPr>
              <a:t>Explorer plusieurs possibilités</a:t>
            </a:r>
          </a:p>
        </p:txBody>
      </p:sp>
      <p:sp>
        <p:nvSpPr>
          <p:cNvPr id="4" name="TextBox 3"/>
          <p:cNvSpPr txBox="1"/>
          <p:nvPr/>
        </p:nvSpPr>
        <p:spPr>
          <a:xfrm>
            <a:off x="812800" y="2984500"/>
            <a:ext cx="8255000" cy="910336"/>
          </a:xfrm>
          <a:prstGeom prst="rect">
            <a:avLst/>
          </a:prstGeom>
          <a:noFill/>
        </p:spPr>
        <p:txBody>
          <a:bodyPr wrap="square" lIns="0" tIns="0" rIns="0" bIns="0" anchor="t">
            <a:spAutoFit/>
          </a:bodyPr>
          <a:lstStyle/>
          <a:p>
            <a:pPr algn="l">
              <a:lnSpc>
                <a:spcPts val="3584"/>
              </a:lnSpc>
            </a:pPr>
            <a:r>
              <a:rPr sz="2944" b="0" i="0">
                <a:solidFill>
                  <a:srgbClr val="B93A17"/>
                </a:solidFill>
                <a:latin typeface="Cambria"/>
              </a:rPr>
              <a:t>Que pourrait changer un repas différent, une promenade ou un autre horaire ?</a:t>
            </a:r>
          </a:p>
        </p:txBody>
      </p:sp>
      <p:sp>
        <p:nvSpPr>
          <p:cNvPr id="5" name="TextBox 4"/>
          <p:cNvSpPr txBox="1"/>
          <p:nvPr/>
        </p:nvSpPr>
        <p:spPr>
          <a:xfrm>
            <a:off x="812800" y="4699000"/>
            <a:ext cx="6350000" cy="568960"/>
          </a:xfrm>
          <a:prstGeom prst="rect">
            <a:avLst/>
          </a:prstGeom>
          <a:noFill/>
        </p:spPr>
        <p:txBody>
          <a:bodyPr wrap="square" lIns="0" tIns="0" rIns="0" bIns="0" anchor="t">
            <a:spAutoFit/>
          </a:bodyPr>
          <a:lstStyle/>
          <a:p>
            <a:pPr algn="l">
              <a:lnSpc>
                <a:spcPts val="2240"/>
              </a:lnSpc>
            </a:pPr>
            <a:r>
              <a:rPr sz="1600" b="0" i="0">
                <a:solidFill>
                  <a:srgbClr val="4D5A55"/>
                </a:solidFill>
                <a:latin typeface="Calibri"/>
              </a:rPr>
              <a:t>Le modèle sert à simuler des réponses possibles pour mieux orienter les questions et les études.</a:t>
            </a:r>
          </a:p>
        </p:txBody>
      </p:sp>
      <p:sp>
        <p:nvSpPr>
          <p:cNvPr id="6" name="TextBox 5"/>
          <p:cNvSpPr txBox="1"/>
          <p:nvPr/>
        </p:nvSpPr>
        <p:spPr>
          <a:xfrm>
            <a:off x="10109200" y="6268720"/>
            <a:ext cx="1270000" cy="182879"/>
          </a:xfrm>
          <a:prstGeom prst="rect">
            <a:avLst/>
          </a:prstGeom>
          <a:noFill/>
        </p:spPr>
        <p:txBody>
          <a:bodyPr wrap="square" lIns="0" tIns="0" rIns="0" bIns="0" anchor="t">
            <a:spAutoFit/>
          </a:bodyPr>
          <a:lstStyle/>
          <a:p>
            <a:pPr algn="r">
              <a:lnSpc>
                <a:spcPts val="1439"/>
              </a:lnSpc>
            </a:pPr>
            <a:r>
              <a:rPr sz="1200" b="0" i="0">
                <a:solidFill>
                  <a:srgbClr val="4D5A55"/>
                </a:solidFill>
                <a:latin typeface="Calibri"/>
              </a:rPr>
              <a:t>27 / 43</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1" fill="hold" nodeType="withEffect">
                                  <p:stCondLst>
                                    <p:cond delay="300"/>
                                  </p:stCondLst>
                                  <p:childTnLst>
                                    <p:set>
                                      <p:cBhvr>
                                        <p:cTn id="6" dur="1" fill="hold">
                                          <p:stCondLst>
                                            <p:cond delay="0"/>
                                          </p:stCondLst>
                                        </p:cTn>
                                        <p:tgtEl>
                                          <p:spTgt spid="3"/>
                                        </p:tgtEl>
                                        <p:attrNameLst>
                                          <p:attrName>style.visibility</p:attrName>
                                        </p:attrNameLst>
                                      </p:cBhvr>
                                      <p:to>
                                        <p:strVal val="visible"/>
                                      </p:to>
                                    </p:set>
                                    <p:anim calcmode="lin" valueType="num">
                                      <p:cBhvr>
                                        <p:cTn id="7" dur="700" fill="hold"/>
                                        <p:tgtEl>
                                          <p:spTgt spid="3"/>
                                        </p:tgtEl>
                                        <p:attrNameLst>
                                          <p:attrName>ppt_y</p:attrName>
                                        </p:attrNameLst>
                                      </p:cBhvr>
                                      <p:tavLst>
                                        <p:tav tm="0">
                                          <p:val>
                                            <p:strVal val="#ppt_y+.08"/>
                                          </p:val>
                                        </p:tav>
                                        <p:tav tm="100000">
                                          <p:val>
                                            <p:strVal val="#ppt_y"/>
                                          </p:val>
                                        </p:tav>
                                      </p:tavLst>
                                    </p:anim>
                                    <p:animEffect transition="in" filter="fade">
                                      <p:cBhvr>
                                        <p:cTn id="8" dur="700"/>
                                        <p:tgtEl>
                                          <p:spTgt spid="3"/>
                                        </p:tgtEl>
                                      </p:cBhvr>
                                    </p:animEffect>
                                  </p:childTnLst>
                                </p:cTn>
                              </p:par>
                              <p:par>
                                <p:cTn id="9" presetID="42" presetClass="entr" presetSubtype="1" fill="hold" nodeType="withEffect">
                                  <p:stCondLst>
                                    <p:cond delay="950"/>
                                  </p:stCondLst>
                                  <p:childTnLst>
                                    <p:set>
                                      <p:cBhvr>
                                        <p:cTn id="10" dur="1" fill="hold">
                                          <p:stCondLst>
                                            <p:cond delay="0"/>
                                          </p:stCondLst>
                                        </p:cTn>
                                        <p:tgtEl>
                                          <p:spTgt spid="4"/>
                                        </p:tgtEl>
                                        <p:attrNameLst>
                                          <p:attrName>style.visibility</p:attrName>
                                        </p:attrNameLst>
                                      </p:cBhvr>
                                      <p:to>
                                        <p:strVal val="visible"/>
                                      </p:to>
                                    </p:set>
                                    <p:anim calcmode="lin" valueType="num">
                                      <p:cBhvr>
                                        <p:cTn id="11" dur="700" fill="hold"/>
                                        <p:tgtEl>
                                          <p:spTgt spid="4"/>
                                        </p:tgtEl>
                                        <p:attrNameLst>
                                          <p:attrName>ppt_y</p:attrName>
                                        </p:attrNameLst>
                                      </p:cBhvr>
                                      <p:tavLst>
                                        <p:tav tm="0">
                                          <p:val>
                                            <p:strVal val="#ppt_y+.08"/>
                                          </p:val>
                                        </p:tav>
                                        <p:tav tm="100000">
                                          <p:val>
                                            <p:strVal val="#ppt_y"/>
                                          </p:val>
                                        </p:tav>
                                      </p:tavLst>
                                    </p:anim>
                                    <p:animEffect transition="in" filter="fade">
                                      <p:cBhvr>
                                        <p:cTn id="12" dur="700"/>
                                        <p:tgtEl>
                                          <p:spTgt spid="4"/>
                                        </p:tgtEl>
                                      </p:cBhvr>
                                    </p:animEffect>
                                  </p:childTnLst>
                                </p:cTn>
                              </p:par>
                              <p:par>
                                <p:cTn id="13" presetID="42" presetClass="entr" presetSubtype="1" fill="hold" nodeType="withEffect">
                                  <p:stCondLst>
                                    <p:cond delay="1600"/>
                                  </p:stCondLst>
                                  <p:childTnLst>
                                    <p:set>
                                      <p:cBhvr>
                                        <p:cTn id="14" dur="1" fill="hold">
                                          <p:stCondLst>
                                            <p:cond delay="0"/>
                                          </p:stCondLst>
                                        </p:cTn>
                                        <p:tgtEl>
                                          <p:spTgt spid="5"/>
                                        </p:tgtEl>
                                        <p:attrNameLst>
                                          <p:attrName>style.visibility</p:attrName>
                                        </p:attrNameLst>
                                      </p:cBhvr>
                                      <p:to>
                                        <p:strVal val="visible"/>
                                      </p:to>
                                    </p:set>
                                    <p:anim calcmode="lin" valueType="num">
                                      <p:cBhvr>
                                        <p:cTn id="15" dur="700" fill="hold"/>
                                        <p:tgtEl>
                                          <p:spTgt spid="5"/>
                                        </p:tgtEl>
                                        <p:attrNameLst>
                                          <p:attrName>ppt_y</p:attrName>
                                        </p:attrNameLst>
                                      </p:cBhvr>
                                      <p:tavLst>
                                        <p:tav tm="0">
                                          <p:val>
                                            <p:strVal val="#ppt_y+.08"/>
                                          </p:val>
                                        </p:tav>
                                        <p:tav tm="100000">
                                          <p:val>
                                            <p:strVal val="#ppt_y"/>
                                          </p:val>
                                        </p:tav>
                                      </p:tavLst>
                                    </p:anim>
                                    <p:animEffect transition="in" filter="fade">
                                      <p:cBhvr>
                                        <p:cTn id="16" dur="7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3EEE4"/>
        </a:solidFill>
        <a:effectLst/>
      </p:bgPr>
    </p:bg>
    <p:spTree>
      <p:nvGrpSpPr>
        <p:cNvPr id="1" name=""/>
        <p:cNvGrpSpPr/>
        <p:nvPr/>
      </p:nvGrpSpPr>
      <p:grpSpPr>
        <a:xfrm>
          <a:off x="0" y="0"/>
          <a:ext cx="0" cy="0"/>
          <a:chOff x="0" y="0"/>
          <a:chExt cx="0" cy="0"/>
        </a:xfrm>
      </p:grpSpPr>
      <p:sp>
        <p:nvSpPr>
          <p:cNvPr id="2" name="TextBox 1"/>
          <p:cNvSpPr txBox="1"/>
          <p:nvPr/>
        </p:nvSpPr>
        <p:spPr>
          <a:xfrm>
            <a:off x="812800" y="660400"/>
            <a:ext cx="8255000" cy="182879"/>
          </a:xfrm>
          <a:prstGeom prst="rect">
            <a:avLst/>
          </a:prstGeom>
          <a:noFill/>
        </p:spPr>
        <p:txBody>
          <a:bodyPr wrap="square" lIns="0" tIns="0" rIns="0" bIns="0" anchor="t">
            <a:spAutoFit/>
          </a:bodyPr>
          <a:lstStyle/>
          <a:p>
            <a:pPr algn="l">
              <a:lnSpc>
                <a:spcPts val="1439"/>
              </a:lnSpc>
            </a:pPr>
            <a:r>
              <a:rPr sz="1200" b="1" i="0" spc="200">
                <a:solidFill>
                  <a:srgbClr val="B93A17"/>
                </a:solidFill>
                <a:latin typeface="Calibri"/>
              </a:rPr>
              <a:t>03 / MES TRAVAUX ACTUELS</a:t>
            </a:r>
          </a:p>
        </p:txBody>
      </p:sp>
      <p:sp>
        <p:nvSpPr>
          <p:cNvPr id="3" name="TextBox 2"/>
          <p:cNvSpPr txBox="1"/>
          <p:nvPr/>
        </p:nvSpPr>
        <p:spPr>
          <a:xfrm>
            <a:off x="812800" y="1041400"/>
            <a:ext cx="9525000" cy="686816"/>
          </a:xfrm>
          <a:prstGeom prst="rect">
            <a:avLst/>
          </a:prstGeom>
          <a:noFill/>
        </p:spPr>
        <p:txBody>
          <a:bodyPr wrap="square" lIns="0" tIns="0" rIns="0" bIns="0" anchor="t">
            <a:spAutoFit/>
          </a:bodyPr>
          <a:lstStyle/>
          <a:p>
            <a:pPr algn="l">
              <a:lnSpc>
                <a:spcPts val="5408"/>
              </a:lnSpc>
            </a:pPr>
            <a:r>
              <a:rPr sz="4784" b="0" i="0" spc="-100">
                <a:solidFill>
                  <a:srgbClr val="10211D"/>
                </a:solidFill>
                <a:latin typeface="Cambria"/>
              </a:rPr>
              <a:t>La recherche ouvre déjà des pistes</a:t>
            </a:r>
          </a:p>
        </p:txBody>
      </p:sp>
      <p:sp>
        <p:nvSpPr>
          <p:cNvPr id="4" name="TextBox 3"/>
          <p:cNvSpPr txBox="1"/>
          <p:nvPr/>
        </p:nvSpPr>
        <p:spPr>
          <a:xfrm>
            <a:off x="812800" y="2540000"/>
            <a:ext cx="8890000" cy="910336"/>
          </a:xfrm>
          <a:prstGeom prst="rect">
            <a:avLst/>
          </a:prstGeom>
          <a:noFill/>
        </p:spPr>
        <p:txBody>
          <a:bodyPr wrap="square" lIns="0" tIns="0" rIns="0" bIns="0" anchor="t">
            <a:spAutoFit/>
          </a:bodyPr>
          <a:lstStyle/>
          <a:p>
            <a:pPr algn="l">
              <a:lnSpc>
                <a:spcPts val="3584"/>
              </a:lnSpc>
            </a:pPr>
            <a:r>
              <a:rPr sz="2688" b="0" i="0">
                <a:solidFill>
                  <a:srgbClr val="B93A17"/>
                </a:solidFill>
                <a:latin typeface="Cambria"/>
              </a:rPr>
              <a:t>Une étude a mieux repéré l’insulinorésistance en associant des données du poignet à un bilan et au profil des participants.</a:t>
            </a:r>
          </a:p>
        </p:txBody>
      </p:sp>
      <p:sp>
        <p:nvSpPr>
          <p:cNvPr id="5" name="TextBox 4"/>
          <p:cNvSpPr txBox="1"/>
          <p:nvPr/>
        </p:nvSpPr>
        <p:spPr>
          <a:xfrm>
            <a:off x="812800" y="4699000"/>
            <a:ext cx="6350000" cy="568960"/>
          </a:xfrm>
          <a:prstGeom prst="rect">
            <a:avLst/>
          </a:prstGeom>
          <a:noFill/>
        </p:spPr>
        <p:txBody>
          <a:bodyPr wrap="square" lIns="0" tIns="0" rIns="0" bIns="0" anchor="t">
            <a:spAutoFit/>
          </a:bodyPr>
          <a:lstStyle/>
          <a:p>
            <a:pPr algn="l">
              <a:lnSpc>
                <a:spcPts val="2240"/>
              </a:lnSpc>
            </a:pPr>
            <a:r>
              <a:rPr sz="1600" b="0" i="0">
                <a:solidFill>
                  <a:srgbClr val="4D5A55"/>
                </a:solidFill>
                <a:latin typeface="Calibri"/>
              </a:rPr>
              <a:t>Ces travaux montrent l’intérêt de relier plusieurs sources d’information.</a:t>
            </a:r>
          </a:p>
        </p:txBody>
      </p:sp>
      <p:sp>
        <p:nvSpPr>
          <p:cNvPr id="6" name="TextBox 5"/>
          <p:cNvSpPr txBox="1"/>
          <p:nvPr/>
        </p:nvSpPr>
        <p:spPr>
          <a:xfrm>
            <a:off x="812800" y="6268720"/>
            <a:ext cx="8255000" cy="182879"/>
          </a:xfrm>
          <a:prstGeom prst="rect">
            <a:avLst/>
          </a:prstGeom>
          <a:noFill/>
        </p:spPr>
        <p:txBody>
          <a:bodyPr wrap="square" lIns="0" tIns="0" rIns="0" bIns="0" anchor="t">
            <a:spAutoFit/>
          </a:bodyPr>
          <a:lstStyle/>
          <a:p>
            <a:pPr algn="l">
              <a:lnSpc>
                <a:spcPts val="1439"/>
              </a:lnSpc>
            </a:pPr>
            <a:r>
              <a:rPr sz="1200" b="0" i="0">
                <a:solidFill>
                  <a:srgbClr val="4D5A55"/>
                </a:solidFill>
                <a:latin typeface="Calibri"/>
              </a:rPr>
              <a:t>Recherche publiée : WEAR-ME, Nature, 2026.</a:t>
            </a:r>
          </a:p>
        </p:txBody>
      </p:sp>
      <p:sp>
        <p:nvSpPr>
          <p:cNvPr id="7" name="TextBox 6"/>
          <p:cNvSpPr txBox="1"/>
          <p:nvPr/>
        </p:nvSpPr>
        <p:spPr>
          <a:xfrm>
            <a:off x="10109200" y="6268720"/>
            <a:ext cx="1270000" cy="182879"/>
          </a:xfrm>
          <a:prstGeom prst="rect">
            <a:avLst/>
          </a:prstGeom>
          <a:noFill/>
        </p:spPr>
        <p:txBody>
          <a:bodyPr wrap="square" lIns="0" tIns="0" rIns="0" bIns="0" anchor="t">
            <a:spAutoFit/>
          </a:bodyPr>
          <a:lstStyle/>
          <a:p>
            <a:pPr algn="r">
              <a:lnSpc>
                <a:spcPts val="1439"/>
              </a:lnSpc>
            </a:pPr>
            <a:r>
              <a:rPr sz="1200" b="0" i="0">
                <a:solidFill>
                  <a:srgbClr val="4D5A55"/>
                </a:solidFill>
                <a:latin typeface="Calibri"/>
              </a:rPr>
              <a:t>29 / 43</a:t>
            </a:r>
          </a:p>
        </p:txBody>
      </p:sp>
    </p:spTree>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1" fill="hold" nodeType="withEffect">
                                  <p:stCondLst>
                                    <p:cond delay="300"/>
                                  </p:stCondLst>
                                  <p:childTnLst>
                                    <p:set>
                                      <p:cBhvr>
                                        <p:cTn id="6" dur="1" fill="hold">
                                          <p:stCondLst>
                                            <p:cond delay="0"/>
                                          </p:stCondLst>
                                        </p:cTn>
                                        <p:tgtEl>
                                          <p:spTgt spid="3"/>
                                        </p:tgtEl>
                                        <p:attrNameLst>
                                          <p:attrName>style.visibility</p:attrName>
                                        </p:attrNameLst>
                                      </p:cBhvr>
                                      <p:to>
                                        <p:strVal val="visible"/>
                                      </p:to>
                                    </p:set>
                                    <p:anim calcmode="lin" valueType="num">
                                      <p:cBhvr>
                                        <p:cTn id="7" dur="700" fill="hold"/>
                                        <p:tgtEl>
                                          <p:spTgt spid="3"/>
                                        </p:tgtEl>
                                        <p:attrNameLst>
                                          <p:attrName>ppt_y</p:attrName>
                                        </p:attrNameLst>
                                      </p:cBhvr>
                                      <p:tavLst>
                                        <p:tav tm="0">
                                          <p:val>
                                            <p:strVal val="#ppt_y+.08"/>
                                          </p:val>
                                        </p:tav>
                                        <p:tav tm="100000">
                                          <p:val>
                                            <p:strVal val="#ppt_y"/>
                                          </p:val>
                                        </p:tav>
                                      </p:tavLst>
                                    </p:anim>
                                    <p:animEffect transition="in" filter="fade">
                                      <p:cBhvr>
                                        <p:cTn id="8" dur="700"/>
                                        <p:tgtEl>
                                          <p:spTgt spid="3"/>
                                        </p:tgtEl>
                                      </p:cBhvr>
                                    </p:animEffect>
                                  </p:childTnLst>
                                </p:cTn>
                              </p:par>
                              <p:par>
                                <p:cTn id="9" presetID="42" presetClass="entr" presetSubtype="1" fill="hold" nodeType="withEffect">
                                  <p:stCondLst>
                                    <p:cond delay="950"/>
                                  </p:stCondLst>
                                  <p:childTnLst>
                                    <p:set>
                                      <p:cBhvr>
                                        <p:cTn id="10" dur="1" fill="hold">
                                          <p:stCondLst>
                                            <p:cond delay="0"/>
                                          </p:stCondLst>
                                        </p:cTn>
                                        <p:tgtEl>
                                          <p:spTgt spid="4"/>
                                        </p:tgtEl>
                                        <p:attrNameLst>
                                          <p:attrName>style.visibility</p:attrName>
                                        </p:attrNameLst>
                                      </p:cBhvr>
                                      <p:to>
                                        <p:strVal val="visible"/>
                                      </p:to>
                                    </p:set>
                                    <p:anim calcmode="lin" valueType="num">
                                      <p:cBhvr>
                                        <p:cTn id="11" dur="700" fill="hold"/>
                                        <p:tgtEl>
                                          <p:spTgt spid="4"/>
                                        </p:tgtEl>
                                        <p:attrNameLst>
                                          <p:attrName>ppt_y</p:attrName>
                                        </p:attrNameLst>
                                      </p:cBhvr>
                                      <p:tavLst>
                                        <p:tav tm="0">
                                          <p:val>
                                            <p:strVal val="#ppt_y+.08"/>
                                          </p:val>
                                        </p:tav>
                                        <p:tav tm="100000">
                                          <p:val>
                                            <p:strVal val="#ppt_y"/>
                                          </p:val>
                                        </p:tav>
                                      </p:tavLst>
                                    </p:anim>
                                    <p:animEffect transition="in" filter="fade">
                                      <p:cBhvr>
                                        <p:cTn id="12" dur="700"/>
                                        <p:tgtEl>
                                          <p:spTgt spid="4"/>
                                        </p:tgtEl>
                                      </p:cBhvr>
                                    </p:animEffect>
                                  </p:childTnLst>
                                </p:cTn>
                              </p:par>
                              <p:par>
                                <p:cTn id="13" presetID="42" presetClass="entr" presetSubtype="1" fill="hold" nodeType="withEffect">
                                  <p:stCondLst>
                                    <p:cond delay="1600"/>
                                  </p:stCondLst>
                                  <p:childTnLst>
                                    <p:set>
                                      <p:cBhvr>
                                        <p:cTn id="14" dur="1" fill="hold">
                                          <p:stCondLst>
                                            <p:cond delay="0"/>
                                          </p:stCondLst>
                                        </p:cTn>
                                        <p:tgtEl>
                                          <p:spTgt spid="5"/>
                                        </p:tgtEl>
                                        <p:attrNameLst>
                                          <p:attrName>style.visibility</p:attrName>
                                        </p:attrNameLst>
                                      </p:cBhvr>
                                      <p:to>
                                        <p:strVal val="visible"/>
                                      </p:to>
                                    </p:set>
                                    <p:anim calcmode="lin" valueType="num">
                                      <p:cBhvr>
                                        <p:cTn id="15" dur="700" fill="hold"/>
                                        <p:tgtEl>
                                          <p:spTgt spid="5"/>
                                        </p:tgtEl>
                                        <p:attrNameLst>
                                          <p:attrName>ppt_y</p:attrName>
                                        </p:attrNameLst>
                                      </p:cBhvr>
                                      <p:tavLst>
                                        <p:tav tm="0">
                                          <p:val>
                                            <p:strVal val="#ppt_y+.08"/>
                                          </p:val>
                                        </p:tav>
                                        <p:tav tm="100000">
                                          <p:val>
                                            <p:strVal val="#ppt_y"/>
                                          </p:val>
                                        </p:tav>
                                      </p:tavLst>
                                    </p:anim>
                                    <p:animEffect transition="in" filter="fade">
                                      <p:cBhvr>
                                        <p:cTn id="16" dur="7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3EEE4"/>
        </a:solidFill>
        <a:effectLst/>
      </p:bgPr>
    </p:bg>
    <p:spTree>
      <p:nvGrpSpPr>
        <p:cNvPr id="1" name=""/>
        <p:cNvGrpSpPr/>
        <p:nvPr/>
      </p:nvGrpSpPr>
      <p:grpSpPr>
        <a:xfrm>
          <a:off x="0" y="0"/>
          <a:ext cx="0" cy="0"/>
          <a:chOff x="0" y="0"/>
          <a:chExt cx="0" cy="0"/>
        </a:xfrm>
      </p:grpSpPr>
      <p:sp>
        <p:nvSpPr>
          <p:cNvPr id="2" name="TextBox 1"/>
          <p:cNvSpPr txBox="1"/>
          <p:nvPr/>
        </p:nvSpPr>
        <p:spPr>
          <a:xfrm>
            <a:off x="812800" y="660400"/>
            <a:ext cx="8255000" cy="182879"/>
          </a:xfrm>
          <a:prstGeom prst="rect">
            <a:avLst/>
          </a:prstGeom>
          <a:noFill/>
        </p:spPr>
        <p:txBody>
          <a:bodyPr wrap="square" lIns="0" tIns="0" rIns="0" bIns="0" anchor="t">
            <a:spAutoFit/>
          </a:bodyPr>
          <a:lstStyle/>
          <a:p>
            <a:pPr algn="l">
              <a:lnSpc>
                <a:spcPts val="1439"/>
              </a:lnSpc>
            </a:pPr>
            <a:r>
              <a:rPr sz="1200" b="1" i="0" spc="200">
                <a:solidFill>
                  <a:srgbClr val="B93A17"/>
                </a:solidFill>
                <a:latin typeface="Calibri"/>
              </a:rPr>
              <a:t>04 / L’OBJECTIF POURSUIVI</a:t>
            </a:r>
          </a:p>
        </p:txBody>
      </p:sp>
      <p:sp>
        <p:nvSpPr>
          <p:cNvPr id="3" name="TextBox 2"/>
          <p:cNvSpPr txBox="1"/>
          <p:nvPr/>
        </p:nvSpPr>
        <p:spPr>
          <a:xfrm>
            <a:off x="812800" y="1041400"/>
            <a:ext cx="9525000" cy="686816"/>
          </a:xfrm>
          <a:prstGeom prst="rect">
            <a:avLst/>
          </a:prstGeom>
          <a:noFill/>
        </p:spPr>
        <p:txBody>
          <a:bodyPr wrap="square" lIns="0" tIns="0" rIns="0" bIns="0" anchor="t">
            <a:spAutoFit/>
          </a:bodyPr>
          <a:lstStyle/>
          <a:p>
            <a:pPr algn="l">
              <a:lnSpc>
                <a:spcPts val="5408"/>
              </a:lnSpc>
            </a:pPr>
            <a:r>
              <a:rPr sz="4160" b="0" i="0" spc="-100">
                <a:solidFill>
                  <a:srgbClr val="10211D"/>
                </a:solidFill>
                <a:latin typeface="Cambria"/>
              </a:rPr>
              <a:t>Notre horizon : une prévention personnalisée</a:t>
            </a:r>
          </a:p>
        </p:txBody>
      </p:sp>
      <p:cxnSp>
        <p:nvCxnSpPr>
          <p:cNvPr id="4" name="Connector 3"/>
          <p:cNvCxnSpPr/>
          <p:nvPr/>
        </p:nvCxnSpPr>
        <p:spPr>
          <a:xfrm>
            <a:off x="812800" y="3175000"/>
            <a:ext cx="3048000" cy="0"/>
          </a:xfrm>
          <a:prstGeom prst="line">
            <a:avLst/>
          </a:prstGeom>
          <a:ln w="9525">
            <a:solidFill>
              <a:srgbClr val="B3B5AC"/>
            </a:solidFill>
          </a:ln>
          <a:effectLst/>
        </p:spPr>
      </p:cxnSp>
      <p:sp>
        <p:nvSpPr>
          <p:cNvPr id="5" name="TextBox 4"/>
          <p:cNvSpPr txBox="1"/>
          <p:nvPr/>
        </p:nvSpPr>
        <p:spPr>
          <a:xfrm>
            <a:off x="812800" y="3378200"/>
            <a:ext cx="3048000" cy="1456689"/>
          </a:xfrm>
          <a:prstGeom prst="rect">
            <a:avLst/>
          </a:prstGeom>
          <a:noFill/>
        </p:spPr>
        <p:txBody>
          <a:bodyPr wrap="square" lIns="0" tIns="0" rIns="0" bIns="0" anchor="t">
            <a:spAutoFit/>
          </a:bodyPr>
          <a:lstStyle/>
          <a:p>
            <a:pPr algn="l">
              <a:lnSpc>
                <a:spcPts val="1439"/>
              </a:lnSpc>
            </a:pPr>
            <a:r>
              <a:rPr sz="1200" b="1" i="0" spc="100">
                <a:solidFill>
                  <a:srgbClr val="B93A17"/>
                </a:solidFill>
                <a:latin typeface="Calibri"/>
              </a:rPr>
              <a:t>1</a:t>
            </a:r>
          </a:p>
          <a:p>
            <a:pPr algn="l">
              <a:lnSpc>
                <a:spcPts val="3150"/>
              </a:lnSpc>
              <a:spcBef>
                <a:spcPts val="1200"/>
              </a:spcBef>
            </a:pPr>
            <a:r>
              <a:rPr sz="2760" b="0" i="0">
                <a:solidFill>
                  <a:srgbClr val="10211D"/>
                </a:solidFill>
                <a:latin typeface="Cambria"/>
              </a:rPr>
              <a:t>Repérer plus tôt</a:t>
            </a:r>
          </a:p>
          <a:p>
            <a:pPr algn="l">
              <a:lnSpc>
                <a:spcPts val="2240"/>
              </a:lnSpc>
              <a:spcBef>
                <a:spcPts val="1200"/>
              </a:spcBef>
            </a:pPr>
            <a:r>
              <a:rPr sz="1600" b="0" i="0">
                <a:solidFill>
                  <a:srgbClr val="4D5A55"/>
                </a:solidFill>
                <a:latin typeface="Calibri"/>
              </a:rPr>
              <a:t>Identifier des situations qui méritent un accompagnement.</a:t>
            </a:r>
          </a:p>
        </p:txBody>
      </p:sp>
      <p:cxnSp>
        <p:nvCxnSpPr>
          <p:cNvPr id="6" name="Connector 5"/>
          <p:cNvCxnSpPr/>
          <p:nvPr/>
        </p:nvCxnSpPr>
        <p:spPr>
          <a:xfrm>
            <a:off x="4572000" y="3175000"/>
            <a:ext cx="3048000" cy="0"/>
          </a:xfrm>
          <a:prstGeom prst="line">
            <a:avLst/>
          </a:prstGeom>
          <a:ln w="9525">
            <a:solidFill>
              <a:srgbClr val="B3B5AC"/>
            </a:solidFill>
          </a:ln>
          <a:effectLst/>
        </p:spPr>
      </p:cxnSp>
      <p:sp>
        <p:nvSpPr>
          <p:cNvPr id="7" name="TextBox 6"/>
          <p:cNvSpPr txBox="1"/>
          <p:nvPr/>
        </p:nvSpPr>
        <p:spPr>
          <a:xfrm>
            <a:off x="4572000" y="3378200"/>
            <a:ext cx="3048000" cy="1456689"/>
          </a:xfrm>
          <a:prstGeom prst="rect">
            <a:avLst/>
          </a:prstGeom>
          <a:noFill/>
        </p:spPr>
        <p:txBody>
          <a:bodyPr wrap="square" lIns="0" tIns="0" rIns="0" bIns="0" anchor="t">
            <a:spAutoFit/>
          </a:bodyPr>
          <a:lstStyle/>
          <a:p>
            <a:pPr algn="l">
              <a:lnSpc>
                <a:spcPts val="1439"/>
              </a:lnSpc>
            </a:pPr>
            <a:r>
              <a:rPr sz="1200" b="1" i="0" spc="100">
                <a:solidFill>
                  <a:srgbClr val="B93A17"/>
                </a:solidFill>
                <a:latin typeface="Calibri"/>
              </a:rPr>
              <a:t>2</a:t>
            </a:r>
          </a:p>
          <a:p>
            <a:pPr algn="l">
              <a:lnSpc>
                <a:spcPts val="3150"/>
              </a:lnSpc>
              <a:spcBef>
                <a:spcPts val="1200"/>
              </a:spcBef>
            </a:pPr>
            <a:r>
              <a:rPr sz="2760" b="0" i="0">
                <a:solidFill>
                  <a:srgbClr val="10211D"/>
                </a:solidFill>
                <a:latin typeface="Cambria"/>
              </a:rPr>
              <a:t>Comprendre mieux</a:t>
            </a:r>
          </a:p>
          <a:p>
            <a:pPr algn="l">
              <a:lnSpc>
                <a:spcPts val="2240"/>
              </a:lnSpc>
              <a:spcBef>
                <a:spcPts val="1200"/>
              </a:spcBef>
            </a:pPr>
            <a:r>
              <a:rPr sz="1600" b="0" i="0">
                <a:solidFill>
                  <a:srgbClr val="4D5A55"/>
                </a:solidFill>
                <a:latin typeface="Calibri"/>
              </a:rPr>
              <a:t>Relier les réponses du corps au contexte de la personne.</a:t>
            </a:r>
          </a:p>
        </p:txBody>
      </p:sp>
      <p:cxnSp>
        <p:nvCxnSpPr>
          <p:cNvPr id="8" name="Connector 7"/>
          <p:cNvCxnSpPr/>
          <p:nvPr/>
        </p:nvCxnSpPr>
        <p:spPr>
          <a:xfrm>
            <a:off x="8331200" y="3175000"/>
            <a:ext cx="3048000" cy="0"/>
          </a:xfrm>
          <a:prstGeom prst="line">
            <a:avLst/>
          </a:prstGeom>
          <a:ln w="9525">
            <a:solidFill>
              <a:srgbClr val="B3B5AC"/>
            </a:solidFill>
          </a:ln>
          <a:effectLst/>
        </p:spPr>
      </p:cxnSp>
      <p:sp>
        <p:nvSpPr>
          <p:cNvPr id="9" name="TextBox 8"/>
          <p:cNvSpPr txBox="1"/>
          <p:nvPr/>
        </p:nvSpPr>
        <p:spPr>
          <a:xfrm>
            <a:off x="8331200" y="3378200"/>
            <a:ext cx="3048000" cy="1456689"/>
          </a:xfrm>
          <a:prstGeom prst="rect">
            <a:avLst/>
          </a:prstGeom>
          <a:noFill/>
        </p:spPr>
        <p:txBody>
          <a:bodyPr wrap="square" lIns="0" tIns="0" rIns="0" bIns="0" anchor="t">
            <a:spAutoFit/>
          </a:bodyPr>
          <a:lstStyle/>
          <a:p>
            <a:pPr algn="l">
              <a:lnSpc>
                <a:spcPts val="1439"/>
              </a:lnSpc>
            </a:pPr>
            <a:r>
              <a:rPr sz="1200" b="1" i="0" spc="100">
                <a:solidFill>
                  <a:srgbClr val="B93A17"/>
                </a:solidFill>
                <a:latin typeface="Calibri"/>
              </a:rPr>
              <a:t>3</a:t>
            </a:r>
          </a:p>
          <a:p>
            <a:pPr algn="l">
              <a:lnSpc>
                <a:spcPts val="3150"/>
              </a:lnSpc>
              <a:spcBef>
                <a:spcPts val="1200"/>
              </a:spcBef>
            </a:pPr>
            <a:r>
              <a:rPr sz="2760" b="0" i="0">
                <a:solidFill>
                  <a:srgbClr val="10211D"/>
                </a:solidFill>
                <a:latin typeface="Cambria"/>
              </a:rPr>
              <a:t>Accompagner</a:t>
            </a:r>
          </a:p>
          <a:p>
            <a:pPr algn="l">
              <a:lnSpc>
                <a:spcPts val="2240"/>
              </a:lnSpc>
              <a:spcBef>
                <a:spcPts val="1200"/>
              </a:spcBef>
            </a:pPr>
            <a:r>
              <a:rPr sz="1600" b="0" i="0">
                <a:solidFill>
                  <a:srgbClr val="4D5A55"/>
                </a:solidFill>
                <a:latin typeface="Calibri"/>
              </a:rPr>
              <a:t>Aider à construire des actions adaptées et durables.</a:t>
            </a:r>
          </a:p>
        </p:txBody>
      </p:sp>
      <p:sp>
        <p:nvSpPr>
          <p:cNvPr id="10" name="TextBox 9"/>
          <p:cNvSpPr txBox="1"/>
          <p:nvPr/>
        </p:nvSpPr>
        <p:spPr>
          <a:xfrm>
            <a:off x="10109200" y="6268720"/>
            <a:ext cx="1270000" cy="182879"/>
          </a:xfrm>
          <a:prstGeom prst="rect">
            <a:avLst/>
          </a:prstGeom>
          <a:noFill/>
        </p:spPr>
        <p:txBody>
          <a:bodyPr wrap="square" lIns="0" tIns="0" rIns="0" bIns="0" anchor="t">
            <a:spAutoFit/>
          </a:bodyPr>
          <a:lstStyle/>
          <a:p>
            <a:pPr algn="r">
              <a:lnSpc>
                <a:spcPts val="1439"/>
              </a:lnSpc>
            </a:pPr>
            <a:r>
              <a:rPr sz="1200" b="0" i="0">
                <a:solidFill>
                  <a:srgbClr val="4D5A55"/>
                </a:solidFill>
                <a:latin typeface="Calibri"/>
              </a:rPr>
              <a:t>30 / 43</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1" fill="hold" nodeType="withEffect">
                                  <p:stCondLst>
                                    <p:cond delay="300"/>
                                  </p:stCondLst>
                                  <p:childTnLst>
                                    <p:set>
                                      <p:cBhvr>
                                        <p:cTn id="6" dur="1" fill="hold">
                                          <p:stCondLst>
                                            <p:cond delay="0"/>
                                          </p:stCondLst>
                                        </p:cTn>
                                        <p:tgtEl>
                                          <p:spTgt spid="3"/>
                                        </p:tgtEl>
                                        <p:attrNameLst>
                                          <p:attrName>style.visibility</p:attrName>
                                        </p:attrNameLst>
                                      </p:cBhvr>
                                      <p:to>
                                        <p:strVal val="visible"/>
                                      </p:to>
                                    </p:set>
                                    <p:anim calcmode="lin" valueType="num">
                                      <p:cBhvr>
                                        <p:cTn id="7" dur="700" fill="hold"/>
                                        <p:tgtEl>
                                          <p:spTgt spid="3"/>
                                        </p:tgtEl>
                                        <p:attrNameLst>
                                          <p:attrName>ppt_y</p:attrName>
                                        </p:attrNameLst>
                                      </p:cBhvr>
                                      <p:tavLst>
                                        <p:tav tm="0">
                                          <p:val>
                                            <p:strVal val="#ppt_y+.08"/>
                                          </p:val>
                                        </p:tav>
                                        <p:tav tm="100000">
                                          <p:val>
                                            <p:strVal val="#ppt_y"/>
                                          </p:val>
                                        </p:tav>
                                      </p:tavLst>
                                    </p:anim>
                                    <p:animEffect transition="in" filter="fade">
                                      <p:cBhvr>
                                        <p:cTn id="8" dur="700"/>
                                        <p:tgtEl>
                                          <p:spTgt spid="3"/>
                                        </p:tgtEl>
                                      </p:cBhvr>
                                    </p:animEffect>
                                  </p:childTnLst>
                                </p:cTn>
                              </p:par>
                              <p:par>
                                <p:cTn id="9" presetID="42" presetClass="entr" presetSubtype="1" fill="hold" nodeType="withEffect">
                                  <p:stCondLst>
                                    <p:cond delay="950"/>
                                  </p:stCondLst>
                                  <p:childTnLst>
                                    <p:set>
                                      <p:cBhvr>
                                        <p:cTn id="10" dur="1" fill="hold">
                                          <p:stCondLst>
                                            <p:cond delay="0"/>
                                          </p:stCondLst>
                                        </p:cTn>
                                        <p:tgtEl>
                                          <p:spTgt spid="4"/>
                                        </p:tgtEl>
                                        <p:attrNameLst>
                                          <p:attrName>style.visibility</p:attrName>
                                        </p:attrNameLst>
                                      </p:cBhvr>
                                      <p:to>
                                        <p:strVal val="visible"/>
                                      </p:to>
                                    </p:set>
                                    <p:anim calcmode="lin" valueType="num">
                                      <p:cBhvr>
                                        <p:cTn id="11" dur="700" fill="hold"/>
                                        <p:tgtEl>
                                          <p:spTgt spid="4"/>
                                        </p:tgtEl>
                                        <p:attrNameLst>
                                          <p:attrName>ppt_y</p:attrName>
                                        </p:attrNameLst>
                                      </p:cBhvr>
                                      <p:tavLst>
                                        <p:tav tm="0">
                                          <p:val>
                                            <p:strVal val="#ppt_y+.08"/>
                                          </p:val>
                                        </p:tav>
                                        <p:tav tm="100000">
                                          <p:val>
                                            <p:strVal val="#ppt_y"/>
                                          </p:val>
                                        </p:tav>
                                      </p:tavLst>
                                    </p:anim>
                                    <p:animEffect transition="in" filter="fade">
                                      <p:cBhvr>
                                        <p:cTn id="12" dur="700"/>
                                        <p:tgtEl>
                                          <p:spTgt spid="4"/>
                                        </p:tgtEl>
                                      </p:cBhvr>
                                    </p:animEffect>
                                  </p:childTnLst>
                                </p:cTn>
                              </p:par>
                              <p:par>
                                <p:cTn id="13" presetID="42" presetClass="entr" presetSubtype="1" fill="hold" nodeType="withEffect">
                                  <p:stCondLst>
                                    <p:cond delay="950"/>
                                  </p:stCondLst>
                                  <p:childTnLst>
                                    <p:set>
                                      <p:cBhvr>
                                        <p:cTn id="14" dur="1" fill="hold">
                                          <p:stCondLst>
                                            <p:cond delay="0"/>
                                          </p:stCondLst>
                                        </p:cTn>
                                        <p:tgtEl>
                                          <p:spTgt spid="5"/>
                                        </p:tgtEl>
                                        <p:attrNameLst>
                                          <p:attrName>style.visibility</p:attrName>
                                        </p:attrNameLst>
                                      </p:cBhvr>
                                      <p:to>
                                        <p:strVal val="visible"/>
                                      </p:to>
                                    </p:set>
                                    <p:anim calcmode="lin" valueType="num">
                                      <p:cBhvr>
                                        <p:cTn id="15" dur="700" fill="hold"/>
                                        <p:tgtEl>
                                          <p:spTgt spid="5"/>
                                        </p:tgtEl>
                                        <p:attrNameLst>
                                          <p:attrName>ppt_y</p:attrName>
                                        </p:attrNameLst>
                                      </p:cBhvr>
                                      <p:tavLst>
                                        <p:tav tm="0">
                                          <p:val>
                                            <p:strVal val="#ppt_y+.08"/>
                                          </p:val>
                                        </p:tav>
                                        <p:tav tm="100000">
                                          <p:val>
                                            <p:strVal val="#ppt_y"/>
                                          </p:val>
                                        </p:tav>
                                      </p:tavLst>
                                    </p:anim>
                                    <p:animEffect transition="in" filter="fade">
                                      <p:cBhvr>
                                        <p:cTn id="16" dur="700"/>
                                        <p:tgtEl>
                                          <p:spTgt spid="5"/>
                                        </p:tgtEl>
                                      </p:cBhvr>
                                    </p:animEffect>
                                  </p:childTnLst>
                                </p:cTn>
                              </p:par>
                              <p:par>
                                <p:cTn id="17" presetID="42" presetClass="entr" presetSubtype="1" fill="hold" nodeType="withEffect">
                                  <p:stCondLst>
                                    <p:cond delay="1600"/>
                                  </p:stCondLst>
                                  <p:childTnLst>
                                    <p:set>
                                      <p:cBhvr>
                                        <p:cTn id="18" dur="1" fill="hold">
                                          <p:stCondLst>
                                            <p:cond delay="0"/>
                                          </p:stCondLst>
                                        </p:cTn>
                                        <p:tgtEl>
                                          <p:spTgt spid="6"/>
                                        </p:tgtEl>
                                        <p:attrNameLst>
                                          <p:attrName>style.visibility</p:attrName>
                                        </p:attrNameLst>
                                      </p:cBhvr>
                                      <p:to>
                                        <p:strVal val="visible"/>
                                      </p:to>
                                    </p:set>
                                    <p:anim calcmode="lin" valueType="num">
                                      <p:cBhvr>
                                        <p:cTn id="19" dur="700" fill="hold"/>
                                        <p:tgtEl>
                                          <p:spTgt spid="6"/>
                                        </p:tgtEl>
                                        <p:attrNameLst>
                                          <p:attrName>ppt_y</p:attrName>
                                        </p:attrNameLst>
                                      </p:cBhvr>
                                      <p:tavLst>
                                        <p:tav tm="0">
                                          <p:val>
                                            <p:strVal val="#ppt_y+.08"/>
                                          </p:val>
                                        </p:tav>
                                        <p:tav tm="100000">
                                          <p:val>
                                            <p:strVal val="#ppt_y"/>
                                          </p:val>
                                        </p:tav>
                                      </p:tavLst>
                                    </p:anim>
                                    <p:animEffect transition="in" filter="fade">
                                      <p:cBhvr>
                                        <p:cTn id="20" dur="700"/>
                                        <p:tgtEl>
                                          <p:spTgt spid="6"/>
                                        </p:tgtEl>
                                      </p:cBhvr>
                                    </p:animEffect>
                                  </p:childTnLst>
                                </p:cTn>
                              </p:par>
                              <p:par>
                                <p:cTn id="21" presetID="42" presetClass="entr" presetSubtype="1" fill="hold" nodeType="withEffect">
                                  <p:stCondLst>
                                    <p:cond delay="1600"/>
                                  </p:stCondLst>
                                  <p:childTnLst>
                                    <p:set>
                                      <p:cBhvr>
                                        <p:cTn id="22" dur="1" fill="hold">
                                          <p:stCondLst>
                                            <p:cond delay="0"/>
                                          </p:stCondLst>
                                        </p:cTn>
                                        <p:tgtEl>
                                          <p:spTgt spid="7"/>
                                        </p:tgtEl>
                                        <p:attrNameLst>
                                          <p:attrName>style.visibility</p:attrName>
                                        </p:attrNameLst>
                                      </p:cBhvr>
                                      <p:to>
                                        <p:strVal val="visible"/>
                                      </p:to>
                                    </p:set>
                                    <p:anim calcmode="lin" valueType="num">
                                      <p:cBhvr>
                                        <p:cTn id="23" dur="700" fill="hold"/>
                                        <p:tgtEl>
                                          <p:spTgt spid="7"/>
                                        </p:tgtEl>
                                        <p:attrNameLst>
                                          <p:attrName>ppt_y</p:attrName>
                                        </p:attrNameLst>
                                      </p:cBhvr>
                                      <p:tavLst>
                                        <p:tav tm="0">
                                          <p:val>
                                            <p:strVal val="#ppt_y+.08"/>
                                          </p:val>
                                        </p:tav>
                                        <p:tav tm="100000">
                                          <p:val>
                                            <p:strVal val="#ppt_y"/>
                                          </p:val>
                                        </p:tav>
                                      </p:tavLst>
                                    </p:anim>
                                    <p:animEffect transition="in" filter="fade">
                                      <p:cBhvr>
                                        <p:cTn id="24" dur="700"/>
                                        <p:tgtEl>
                                          <p:spTgt spid="7"/>
                                        </p:tgtEl>
                                      </p:cBhvr>
                                    </p:animEffect>
                                  </p:childTnLst>
                                </p:cTn>
                              </p:par>
                              <p:par>
                                <p:cTn id="25" presetID="42" presetClass="entr" presetSubtype="1" fill="hold" nodeType="withEffect">
                                  <p:stCondLst>
                                    <p:cond delay="2250"/>
                                  </p:stCondLst>
                                  <p:childTnLst>
                                    <p:set>
                                      <p:cBhvr>
                                        <p:cTn id="26" dur="1" fill="hold">
                                          <p:stCondLst>
                                            <p:cond delay="0"/>
                                          </p:stCondLst>
                                        </p:cTn>
                                        <p:tgtEl>
                                          <p:spTgt spid="8"/>
                                        </p:tgtEl>
                                        <p:attrNameLst>
                                          <p:attrName>style.visibility</p:attrName>
                                        </p:attrNameLst>
                                      </p:cBhvr>
                                      <p:to>
                                        <p:strVal val="visible"/>
                                      </p:to>
                                    </p:set>
                                    <p:anim calcmode="lin" valueType="num">
                                      <p:cBhvr>
                                        <p:cTn id="27" dur="700" fill="hold"/>
                                        <p:tgtEl>
                                          <p:spTgt spid="8"/>
                                        </p:tgtEl>
                                        <p:attrNameLst>
                                          <p:attrName>ppt_y</p:attrName>
                                        </p:attrNameLst>
                                      </p:cBhvr>
                                      <p:tavLst>
                                        <p:tav tm="0">
                                          <p:val>
                                            <p:strVal val="#ppt_y+.08"/>
                                          </p:val>
                                        </p:tav>
                                        <p:tav tm="100000">
                                          <p:val>
                                            <p:strVal val="#ppt_y"/>
                                          </p:val>
                                        </p:tav>
                                      </p:tavLst>
                                    </p:anim>
                                    <p:animEffect transition="in" filter="fade">
                                      <p:cBhvr>
                                        <p:cTn id="28" dur="700"/>
                                        <p:tgtEl>
                                          <p:spTgt spid="8"/>
                                        </p:tgtEl>
                                      </p:cBhvr>
                                    </p:animEffect>
                                  </p:childTnLst>
                                </p:cTn>
                              </p:par>
                              <p:par>
                                <p:cTn id="29" presetID="42" presetClass="entr" presetSubtype="1" fill="hold" nodeType="withEffect">
                                  <p:stCondLst>
                                    <p:cond delay="2250"/>
                                  </p:stCondLst>
                                  <p:childTnLst>
                                    <p:set>
                                      <p:cBhvr>
                                        <p:cTn id="30" dur="1" fill="hold">
                                          <p:stCondLst>
                                            <p:cond delay="0"/>
                                          </p:stCondLst>
                                        </p:cTn>
                                        <p:tgtEl>
                                          <p:spTgt spid="9"/>
                                        </p:tgtEl>
                                        <p:attrNameLst>
                                          <p:attrName>style.visibility</p:attrName>
                                        </p:attrNameLst>
                                      </p:cBhvr>
                                      <p:to>
                                        <p:strVal val="visible"/>
                                      </p:to>
                                    </p:set>
                                    <p:anim calcmode="lin" valueType="num">
                                      <p:cBhvr>
                                        <p:cTn id="31" dur="700" fill="hold"/>
                                        <p:tgtEl>
                                          <p:spTgt spid="9"/>
                                        </p:tgtEl>
                                        <p:attrNameLst>
                                          <p:attrName>ppt_y</p:attrName>
                                        </p:attrNameLst>
                                      </p:cBhvr>
                                      <p:tavLst>
                                        <p:tav tm="0">
                                          <p:val>
                                            <p:strVal val="#ppt_y+.08"/>
                                          </p:val>
                                        </p:tav>
                                        <p:tav tm="100000">
                                          <p:val>
                                            <p:strVal val="#ppt_y"/>
                                          </p:val>
                                        </p:tav>
                                      </p:tavLst>
                                    </p:anim>
                                    <p:animEffect transition="in" filter="fade">
                                      <p:cBhvr>
                                        <p:cTn id="32" dur="7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10211D"/>
        </a:solidFill>
        <a:effectLst/>
      </p:bgPr>
    </p:bg>
    <p:spTree>
      <p:nvGrpSpPr>
        <p:cNvPr id="1" name=""/>
        <p:cNvGrpSpPr/>
        <p:nvPr/>
      </p:nvGrpSpPr>
      <p:grpSpPr>
        <a:xfrm>
          <a:off x="0" y="0"/>
          <a:ext cx="0" cy="0"/>
          <a:chOff x="0" y="0"/>
          <a:chExt cx="0" cy="0"/>
        </a:xfrm>
      </p:grpSpPr>
      <p:sp>
        <p:nvSpPr>
          <p:cNvPr id="2" name="TextBox 1"/>
          <p:cNvSpPr txBox="1"/>
          <p:nvPr/>
        </p:nvSpPr>
        <p:spPr>
          <a:xfrm>
            <a:off x="812800" y="660400"/>
            <a:ext cx="8255000" cy="182879"/>
          </a:xfrm>
          <a:prstGeom prst="rect">
            <a:avLst/>
          </a:prstGeom>
          <a:noFill/>
        </p:spPr>
        <p:txBody>
          <a:bodyPr wrap="square" lIns="0" tIns="0" rIns="0" bIns="0" anchor="t">
            <a:spAutoFit/>
          </a:bodyPr>
          <a:lstStyle/>
          <a:p>
            <a:pPr algn="l">
              <a:lnSpc>
                <a:spcPts val="1439"/>
              </a:lnSpc>
            </a:pPr>
            <a:r>
              <a:rPr sz="1200" b="1" i="0" spc="200">
                <a:solidFill>
                  <a:srgbClr val="F0703F"/>
                </a:solidFill>
                <a:latin typeface="Calibri"/>
              </a:rPr>
              <a:t>UNE SITUATION IMAGINÉE</a:t>
            </a:r>
          </a:p>
        </p:txBody>
      </p:sp>
      <p:sp>
        <p:nvSpPr>
          <p:cNvPr id="3" name="TextBox 2"/>
          <p:cNvSpPr txBox="1"/>
          <p:nvPr/>
        </p:nvSpPr>
        <p:spPr>
          <a:xfrm>
            <a:off x="812800" y="1041400"/>
            <a:ext cx="9525000" cy="1373632"/>
          </a:xfrm>
          <a:prstGeom prst="rect">
            <a:avLst/>
          </a:prstGeom>
          <a:noFill/>
        </p:spPr>
        <p:txBody>
          <a:bodyPr wrap="square" lIns="0" tIns="0" rIns="0" bIns="0" anchor="t">
            <a:spAutoFit/>
          </a:bodyPr>
          <a:lstStyle/>
          <a:p>
            <a:pPr algn="l">
              <a:lnSpc>
                <a:spcPts val="5408"/>
              </a:lnSpc>
            </a:pPr>
            <a:r>
              <a:rPr sz="4784" b="0" i="0" spc="-100">
                <a:solidFill>
                  <a:srgbClr val="F3EEE4"/>
                </a:solidFill>
                <a:latin typeface="Cambria"/>
              </a:rPr>
              <a:t>Imaginez un accompagnement qui vous connaît</a:t>
            </a:r>
          </a:p>
        </p:txBody>
      </p:sp>
      <p:sp>
        <p:nvSpPr>
          <p:cNvPr id="4" name="TextBox 3"/>
          <p:cNvSpPr txBox="1"/>
          <p:nvPr/>
        </p:nvSpPr>
        <p:spPr>
          <a:xfrm>
            <a:off x="812800" y="2984500"/>
            <a:ext cx="8255000" cy="910336"/>
          </a:xfrm>
          <a:prstGeom prst="rect">
            <a:avLst/>
          </a:prstGeom>
          <a:noFill/>
        </p:spPr>
        <p:txBody>
          <a:bodyPr wrap="square" lIns="0" tIns="0" rIns="0" bIns="0" anchor="t">
            <a:spAutoFit/>
          </a:bodyPr>
          <a:lstStyle/>
          <a:p>
            <a:pPr algn="l">
              <a:lnSpc>
                <a:spcPts val="3584"/>
              </a:lnSpc>
            </a:pPr>
            <a:r>
              <a:rPr sz="2944" b="0" i="0">
                <a:solidFill>
                  <a:srgbClr val="F0703F"/>
                </a:solidFill>
                <a:latin typeface="Cambria"/>
              </a:rPr>
              <a:t>Samir veut rester actif et prendre soin de sa santé métabolique.</a:t>
            </a:r>
          </a:p>
        </p:txBody>
      </p:sp>
      <p:sp>
        <p:nvSpPr>
          <p:cNvPr id="5" name="TextBox 4"/>
          <p:cNvSpPr txBox="1"/>
          <p:nvPr/>
        </p:nvSpPr>
        <p:spPr>
          <a:xfrm>
            <a:off x="812800" y="4699000"/>
            <a:ext cx="6350000" cy="568960"/>
          </a:xfrm>
          <a:prstGeom prst="rect">
            <a:avLst/>
          </a:prstGeom>
          <a:noFill/>
        </p:spPr>
        <p:txBody>
          <a:bodyPr wrap="square" lIns="0" tIns="0" rIns="0" bIns="0" anchor="t">
            <a:spAutoFit/>
          </a:bodyPr>
          <a:lstStyle/>
          <a:p>
            <a:pPr algn="l">
              <a:lnSpc>
                <a:spcPts val="2240"/>
              </a:lnSpc>
            </a:pPr>
            <a:r>
              <a:rPr sz="1600" b="0" i="0" dirty="0" err="1">
                <a:solidFill>
                  <a:srgbClr val="C5D0C9"/>
                </a:solidFill>
                <a:latin typeface="Calibri"/>
              </a:rPr>
              <a:t>L’objectif</a:t>
            </a:r>
            <a:r>
              <a:rPr sz="1600" b="0" i="0" dirty="0">
                <a:solidFill>
                  <a:srgbClr val="C5D0C9"/>
                </a:solidFill>
                <a:latin typeface="Calibri"/>
              </a:rPr>
              <a:t> </a:t>
            </a:r>
            <a:r>
              <a:rPr sz="1600" b="0" i="0" dirty="0" err="1">
                <a:solidFill>
                  <a:srgbClr val="C5D0C9"/>
                </a:solidFill>
                <a:latin typeface="Calibri"/>
              </a:rPr>
              <a:t>serait</a:t>
            </a:r>
            <a:r>
              <a:rPr sz="1600" b="0" i="0" dirty="0">
                <a:solidFill>
                  <a:srgbClr val="C5D0C9"/>
                </a:solidFill>
                <a:latin typeface="Calibri"/>
              </a:rPr>
              <a:t> de </a:t>
            </a:r>
            <a:r>
              <a:rPr sz="1600" b="0" i="0" dirty="0" err="1">
                <a:solidFill>
                  <a:srgbClr val="C5D0C9"/>
                </a:solidFill>
                <a:latin typeface="Calibri"/>
              </a:rPr>
              <a:t>l’aider</a:t>
            </a:r>
            <a:r>
              <a:rPr sz="1600" b="0" i="0" dirty="0">
                <a:solidFill>
                  <a:srgbClr val="C5D0C9"/>
                </a:solidFill>
                <a:latin typeface="Calibri"/>
              </a:rPr>
              <a:t> à </a:t>
            </a:r>
            <a:r>
              <a:rPr sz="1600" b="0" i="0" dirty="0" err="1">
                <a:solidFill>
                  <a:srgbClr val="C5D0C9"/>
                </a:solidFill>
                <a:latin typeface="Calibri"/>
              </a:rPr>
              <a:t>comprendre</a:t>
            </a:r>
            <a:r>
              <a:rPr sz="1600" b="0" i="0" dirty="0">
                <a:solidFill>
                  <a:srgbClr val="C5D0C9"/>
                </a:solidFill>
                <a:latin typeface="Calibri"/>
              </a:rPr>
              <a:t> </a:t>
            </a:r>
            <a:r>
              <a:rPr sz="1600" b="0" i="0" dirty="0" err="1">
                <a:solidFill>
                  <a:srgbClr val="C5D0C9"/>
                </a:solidFill>
                <a:latin typeface="Calibri"/>
              </a:rPr>
              <a:t>ses</a:t>
            </a:r>
            <a:r>
              <a:rPr sz="1600" b="0" i="0" dirty="0">
                <a:solidFill>
                  <a:srgbClr val="C5D0C9"/>
                </a:solidFill>
                <a:latin typeface="Calibri"/>
              </a:rPr>
              <a:t> habitudes et à </a:t>
            </a:r>
            <a:r>
              <a:rPr sz="1600" b="0" i="0" dirty="0" err="1">
                <a:solidFill>
                  <a:srgbClr val="C5D0C9"/>
                </a:solidFill>
                <a:latin typeface="Calibri"/>
              </a:rPr>
              <a:t>choisir</a:t>
            </a:r>
            <a:r>
              <a:rPr sz="1600" b="0" i="0" dirty="0">
                <a:solidFill>
                  <a:srgbClr val="C5D0C9"/>
                </a:solidFill>
                <a:latin typeface="Calibri"/>
              </a:rPr>
              <a:t> des </a:t>
            </a:r>
            <a:r>
              <a:rPr sz="1600" b="0" i="0" dirty="0" err="1">
                <a:solidFill>
                  <a:srgbClr val="C5D0C9"/>
                </a:solidFill>
                <a:latin typeface="Calibri"/>
              </a:rPr>
              <a:t>changements</a:t>
            </a:r>
            <a:r>
              <a:rPr sz="1600" b="0" i="0" dirty="0">
                <a:solidFill>
                  <a:srgbClr val="C5D0C9"/>
                </a:solidFill>
                <a:latin typeface="Calibri"/>
              </a:rPr>
              <a:t> </a:t>
            </a:r>
            <a:r>
              <a:rPr sz="1600" b="0" i="0" dirty="0" err="1">
                <a:solidFill>
                  <a:srgbClr val="C5D0C9"/>
                </a:solidFill>
                <a:latin typeface="Calibri"/>
              </a:rPr>
              <a:t>réalisables</a:t>
            </a:r>
            <a:r>
              <a:rPr sz="1600" b="0" i="0" dirty="0">
                <a:solidFill>
                  <a:srgbClr val="C5D0C9"/>
                </a:solidFill>
                <a:latin typeface="Calibri"/>
              </a:rPr>
              <a:t>.</a:t>
            </a:r>
          </a:p>
        </p:txBody>
      </p:sp>
      <p:sp>
        <p:nvSpPr>
          <p:cNvPr id="6" name="TextBox 5"/>
          <p:cNvSpPr txBox="1"/>
          <p:nvPr/>
        </p:nvSpPr>
        <p:spPr>
          <a:xfrm>
            <a:off x="10109200" y="6268720"/>
            <a:ext cx="1270000" cy="182879"/>
          </a:xfrm>
          <a:prstGeom prst="rect">
            <a:avLst/>
          </a:prstGeom>
          <a:noFill/>
        </p:spPr>
        <p:txBody>
          <a:bodyPr wrap="square" lIns="0" tIns="0" rIns="0" bIns="0" anchor="t">
            <a:spAutoFit/>
          </a:bodyPr>
          <a:lstStyle/>
          <a:p>
            <a:pPr algn="r">
              <a:lnSpc>
                <a:spcPts val="1439"/>
              </a:lnSpc>
            </a:pPr>
            <a:r>
              <a:rPr sz="1200" b="0" i="0">
                <a:solidFill>
                  <a:srgbClr val="9DB0A7"/>
                </a:solidFill>
                <a:latin typeface="Calibri"/>
              </a:rPr>
              <a:t>31 / 43</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1" fill="hold" nodeType="withEffect">
                                  <p:stCondLst>
                                    <p:cond delay="300"/>
                                  </p:stCondLst>
                                  <p:childTnLst>
                                    <p:set>
                                      <p:cBhvr>
                                        <p:cTn id="6" dur="1" fill="hold">
                                          <p:stCondLst>
                                            <p:cond delay="0"/>
                                          </p:stCondLst>
                                        </p:cTn>
                                        <p:tgtEl>
                                          <p:spTgt spid="3"/>
                                        </p:tgtEl>
                                        <p:attrNameLst>
                                          <p:attrName>style.visibility</p:attrName>
                                        </p:attrNameLst>
                                      </p:cBhvr>
                                      <p:to>
                                        <p:strVal val="visible"/>
                                      </p:to>
                                    </p:set>
                                    <p:anim calcmode="lin" valueType="num">
                                      <p:cBhvr>
                                        <p:cTn id="7" dur="700" fill="hold"/>
                                        <p:tgtEl>
                                          <p:spTgt spid="3"/>
                                        </p:tgtEl>
                                        <p:attrNameLst>
                                          <p:attrName>ppt_y</p:attrName>
                                        </p:attrNameLst>
                                      </p:cBhvr>
                                      <p:tavLst>
                                        <p:tav tm="0">
                                          <p:val>
                                            <p:strVal val="#ppt_y+.08"/>
                                          </p:val>
                                        </p:tav>
                                        <p:tav tm="100000">
                                          <p:val>
                                            <p:strVal val="#ppt_y"/>
                                          </p:val>
                                        </p:tav>
                                      </p:tavLst>
                                    </p:anim>
                                    <p:animEffect transition="in" filter="fade">
                                      <p:cBhvr>
                                        <p:cTn id="8" dur="700"/>
                                        <p:tgtEl>
                                          <p:spTgt spid="3"/>
                                        </p:tgtEl>
                                      </p:cBhvr>
                                    </p:animEffect>
                                  </p:childTnLst>
                                </p:cTn>
                              </p:par>
                              <p:par>
                                <p:cTn id="9" presetID="42" presetClass="entr" presetSubtype="1" fill="hold" nodeType="withEffect">
                                  <p:stCondLst>
                                    <p:cond delay="950"/>
                                  </p:stCondLst>
                                  <p:childTnLst>
                                    <p:set>
                                      <p:cBhvr>
                                        <p:cTn id="10" dur="1" fill="hold">
                                          <p:stCondLst>
                                            <p:cond delay="0"/>
                                          </p:stCondLst>
                                        </p:cTn>
                                        <p:tgtEl>
                                          <p:spTgt spid="4"/>
                                        </p:tgtEl>
                                        <p:attrNameLst>
                                          <p:attrName>style.visibility</p:attrName>
                                        </p:attrNameLst>
                                      </p:cBhvr>
                                      <p:to>
                                        <p:strVal val="visible"/>
                                      </p:to>
                                    </p:set>
                                    <p:anim calcmode="lin" valueType="num">
                                      <p:cBhvr>
                                        <p:cTn id="11" dur="700" fill="hold"/>
                                        <p:tgtEl>
                                          <p:spTgt spid="4"/>
                                        </p:tgtEl>
                                        <p:attrNameLst>
                                          <p:attrName>ppt_y</p:attrName>
                                        </p:attrNameLst>
                                      </p:cBhvr>
                                      <p:tavLst>
                                        <p:tav tm="0">
                                          <p:val>
                                            <p:strVal val="#ppt_y+.08"/>
                                          </p:val>
                                        </p:tav>
                                        <p:tav tm="100000">
                                          <p:val>
                                            <p:strVal val="#ppt_y"/>
                                          </p:val>
                                        </p:tav>
                                      </p:tavLst>
                                    </p:anim>
                                    <p:animEffect transition="in" filter="fade">
                                      <p:cBhvr>
                                        <p:cTn id="12" dur="700"/>
                                        <p:tgtEl>
                                          <p:spTgt spid="4"/>
                                        </p:tgtEl>
                                      </p:cBhvr>
                                    </p:animEffect>
                                  </p:childTnLst>
                                </p:cTn>
                              </p:par>
                              <p:par>
                                <p:cTn id="13" presetID="42" presetClass="entr" presetSubtype="1" fill="hold" nodeType="withEffect">
                                  <p:stCondLst>
                                    <p:cond delay="1600"/>
                                  </p:stCondLst>
                                  <p:childTnLst>
                                    <p:set>
                                      <p:cBhvr>
                                        <p:cTn id="14" dur="1" fill="hold">
                                          <p:stCondLst>
                                            <p:cond delay="0"/>
                                          </p:stCondLst>
                                        </p:cTn>
                                        <p:tgtEl>
                                          <p:spTgt spid="5"/>
                                        </p:tgtEl>
                                        <p:attrNameLst>
                                          <p:attrName>style.visibility</p:attrName>
                                        </p:attrNameLst>
                                      </p:cBhvr>
                                      <p:to>
                                        <p:strVal val="visible"/>
                                      </p:to>
                                    </p:set>
                                    <p:anim calcmode="lin" valueType="num">
                                      <p:cBhvr>
                                        <p:cTn id="15" dur="700" fill="hold"/>
                                        <p:tgtEl>
                                          <p:spTgt spid="5"/>
                                        </p:tgtEl>
                                        <p:attrNameLst>
                                          <p:attrName>ppt_y</p:attrName>
                                        </p:attrNameLst>
                                      </p:cBhvr>
                                      <p:tavLst>
                                        <p:tav tm="0">
                                          <p:val>
                                            <p:strVal val="#ppt_y+.08"/>
                                          </p:val>
                                        </p:tav>
                                        <p:tav tm="100000">
                                          <p:val>
                                            <p:strVal val="#ppt_y"/>
                                          </p:val>
                                        </p:tav>
                                      </p:tavLst>
                                    </p:anim>
                                    <p:animEffect transition="in" filter="fade">
                                      <p:cBhvr>
                                        <p:cTn id="16" dur="7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3EEE4"/>
        </a:solidFill>
        <a:effectLst/>
      </p:bgPr>
    </p:bg>
    <p:spTree>
      <p:nvGrpSpPr>
        <p:cNvPr id="1" name=""/>
        <p:cNvGrpSpPr/>
        <p:nvPr/>
      </p:nvGrpSpPr>
      <p:grpSpPr>
        <a:xfrm>
          <a:off x="0" y="0"/>
          <a:ext cx="0" cy="0"/>
          <a:chOff x="0" y="0"/>
          <a:chExt cx="0" cy="0"/>
        </a:xfrm>
      </p:grpSpPr>
      <p:sp>
        <p:nvSpPr>
          <p:cNvPr id="2" name="TextBox 1"/>
          <p:cNvSpPr txBox="1"/>
          <p:nvPr/>
        </p:nvSpPr>
        <p:spPr>
          <a:xfrm>
            <a:off x="812800" y="660400"/>
            <a:ext cx="8255000" cy="182879"/>
          </a:xfrm>
          <a:prstGeom prst="rect">
            <a:avLst/>
          </a:prstGeom>
          <a:noFill/>
        </p:spPr>
        <p:txBody>
          <a:bodyPr wrap="square" lIns="0" tIns="0" rIns="0" bIns="0" anchor="t">
            <a:spAutoFit/>
          </a:bodyPr>
          <a:lstStyle/>
          <a:p>
            <a:pPr algn="l">
              <a:lnSpc>
                <a:spcPts val="1439"/>
              </a:lnSpc>
            </a:pPr>
            <a:r>
              <a:rPr sz="1200" b="1" i="0" spc="200">
                <a:solidFill>
                  <a:srgbClr val="B93A17"/>
                </a:solidFill>
                <a:latin typeface="Calibri"/>
              </a:rPr>
              <a:t>04 / L’OBJECTIF POURSUIVI</a:t>
            </a:r>
          </a:p>
        </p:txBody>
      </p:sp>
      <p:sp>
        <p:nvSpPr>
          <p:cNvPr id="3" name="TextBox 2"/>
          <p:cNvSpPr txBox="1"/>
          <p:nvPr/>
        </p:nvSpPr>
        <p:spPr>
          <a:xfrm>
            <a:off x="812800" y="1041400"/>
            <a:ext cx="9525000" cy="2724272"/>
          </a:xfrm>
          <a:prstGeom prst="rect">
            <a:avLst/>
          </a:prstGeom>
          <a:noFill/>
        </p:spPr>
        <p:txBody>
          <a:bodyPr wrap="square" lIns="0" tIns="0" rIns="0" bIns="0" anchor="t">
            <a:spAutoFit/>
          </a:bodyPr>
          <a:lstStyle/>
          <a:p>
            <a:pPr algn="l">
              <a:lnSpc>
                <a:spcPts val="5408"/>
              </a:lnSpc>
            </a:pPr>
            <a:r>
              <a:rPr sz="4368" b="0" i="0" spc="-100" dirty="0" err="1">
                <a:solidFill>
                  <a:srgbClr val="10211D"/>
                </a:solidFill>
                <a:latin typeface="Cambria"/>
              </a:rPr>
              <a:t>L’activité</a:t>
            </a:r>
            <a:r>
              <a:rPr sz="4368" b="0" i="0" spc="-100" dirty="0">
                <a:solidFill>
                  <a:srgbClr val="10211D"/>
                </a:solidFill>
                <a:latin typeface="Cambria"/>
              </a:rPr>
              <a:t> physique fait </a:t>
            </a:r>
            <a:r>
              <a:rPr sz="4368" b="0" i="0" spc="-100" dirty="0" err="1">
                <a:solidFill>
                  <a:srgbClr val="10211D"/>
                </a:solidFill>
                <a:latin typeface="Cambria"/>
              </a:rPr>
              <a:t>partie</a:t>
            </a:r>
            <a:r>
              <a:rPr sz="4368" b="0" i="0" spc="-100" dirty="0">
                <a:solidFill>
                  <a:srgbClr val="10211D"/>
                </a:solidFill>
                <a:latin typeface="Cambria"/>
              </a:rPr>
              <a:t> de la solution</a:t>
            </a:r>
            <a:r>
              <a:rPr lang="fr-FR" sz="4368" b="0" i="0" spc="-100" dirty="0">
                <a:solidFill>
                  <a:srgbClr val="10211D"/>
                </a:solidFill>
                <a:latin typeface="Cambria"/>
              </a:rPr>
              <a:t>.</a:t>
            </a:r>
          </a:p>
          <a:p>
            <a:pPr algn="l">
              <a:lnSpc>
                <a:spcPts val="5408"/>
              </a:lnSpc>
            </a:pPr>
            <a:r>
              <a:rPr lang="fr-FR" sz="4368" spc="-100" dirty="0">
                <a:solidFill>
                  <a:srgbClr val="10211D"/>
                </a:solidFill>
                <a:latin typeface="Cambria"/>
              </a:rPr>
              <a:t>Ce n’est pas une option, c’est une obligation</a:t>
            </a:r>
            <a:endParaRPr sz="4368" b="0" i="0" spc="-100" dirty="0">
              <a:solidFill>
                <a:srgbClr val="10211D"/>
              </a:solidFill>
              <a:latin typeface="Cambria"/>
            </a:endParaRPr>
          </a:p>
        </p:txBody>
      </p:sp>
      <p:cxnSp>
        <p:nvCxnSpPr>
          <p:cNvPr id="4" name="Connector 3"/>
          <p:cNvCxnSpPr/>
          <p:nvPr/>
        </p:nvCxnSpPr>
        <p:spPr>
          <a:xfrm>
            <a:off x="712748" y="4091878"/>
            <a:ext cx="4572000" cy="0"/>
          </a:xfrm>
          <a:prstGeom prst="line">
            <a:avLst/>
          </a:prstGeom>
          <a:ln w="9525">
            <a:solidFill>
              <a:srgbClr val="B3B5AC"/>
            </a:solidFill>
          </a:ln>
          <a:effectLst/>
        </p:spPr>
      </p:cxnSp>
      <p:sp>
        <p:nvSpPr>
          <p:cNvPr id="5" name="TextBox 4"/>
          <p:cNvSpPr txBox="1"/>
          <p:nvPr/>
        </p:nvSpPr>
        <p:spPr>
          <a:xfrm>
            <a:off x="812800" y="4091878"/>
            <a:ext cx="4572000" cy="1121410"/>
          </a:xfrm>
          <a:prstGeom prst="rect">
            <a:avLst/>
          </a:prstGeom>
          <a:noFill/>
        </p:spPr>
        <p:txBody>
          <a:bodyPr wrap="square" lIns="0" tIns="0" rIns="0" bIns="0" anchor="t">
            <a:spAutoFit/>
          </a:bodyPr>
          <a:lstStyle/>
          <a:p>
            <a:pPr algn="l">
              <a:lnSpc>
                <a:spcPts val="3150"/>
              </a:lnSpc>
            </a:pPr>
            <a:r>
              <a:rPr sz="2760" b="0" i="0" dirty="0" err="1">
                <a:solidFill>
                  <a:srgbClr val="10211D"/>
                </a:solidFill>
                <a:latin typeface="Cambria"/>
              </a:rPr>
              <a:t>Aujourd’hui</a:t>
            </a:r>
            <a:endParaRPr sz="2760" b="0" i="0" dirty="0">
              <a:solidFill>
                <a:srgbClr val="10211D"/>
              </a:solidFill>
              <a:latin typeface="Cambria"/>
            </a:endParaRPr>
          </a:p>
          <a:p>
            <a:pPr algn="l">
              <a:lnSpc>
                <a:spcPts val="2240"/>
              </a:lnSpc>
              <a:spcBef>
                <a:spcPts val="1200"/>
              </a:spcBef>
            </a:pPr>
            <a:r>
              <a:rPr sz="1600" b="0" i="0" dirty="0">
                <a:solidFill>
                  <a:srgbClr val="4D5A55"/>
                </a:solidFill>
                <a:latin typeface="Calibri"/>
              </a:rPr>
              <a:t>Les muscles </a:t>
            </a:r>
            <a:r>
              <a:rPr sz="1600" b="0" i="0" dirty="0" err="1">
                <a:solidFill>
                  <a:srgbClr val="4D5A55"/>
                </a:solidFill>
                <a:latin typeface="Calibri"/>
              </a:rPr>
              <a:t>utilisent</a:t>
            </a:r>
            <a:r>
              <a:rPr sz="1600" b="0" i="0" dirty="0">
                <a:solidFill>
                  <a:srgbClr val="4D5A55"/>
                </a:solidFill>
                <a:latin typeface="Calibri"/>
              </a:rPr>
              <a:t> du glucose pour </a:t>
            </a:r>
            <a:r>
              <a:rPr sz="1600" b="0" i="0" dirty="0" err="1">
                <a:solidFill>
                  <a:srgbClr val="4D5A55"/>
                </a:solidFill>
                <a:latin typeface="Calibri"/>
              </a:rPr>
              <a:t>vous</a:t>
            </a:r>
            <a:r>
              <a:rPr sz="1600" b="0" i="0" dirty="0">
                <a:solidFill>
                  <a:srgbClr val="4D5A55"/>
                </a:solidFill>
                <a:latin typeface="Calibri"/>
              </a:rPr>
              <a:t> faire </a:t>
            </a:r>
            <a:r>
              <a:rPr sz="1600" b="0" i="0" dirty="0" err="1">
                <a:solidFill>
                  <a:srgbClr val="4D5A55"/>
                </a:solidFill>
                <a:latin typeface="Calibri"/>
              </a:rPr>
              <a:t>bouger</a:t>
            </a:r>
            <a:r>
              <a:rPr sz="1600" b="0" i="0" dirty="0">
                <a:solidFill>
                  <a:srgbClr val="4D5A55"/>
                </a:solidFill>
                <a:latin typeface="Calibri"/>
              </a:rPr>
              <a:t>.</a:t>
            </a:r>
          </a:p>
        </p:txBody>
      </p:sp>
      <p:cxnSp>
        <p:nvCxnSpPr>
          <p:cNvPr id="6" name="Connector 5"/>
          <p:cNvCxnSpPr/>
          <p:nvPr/>
        </p:nvCxnSpPr>
        <p:spPr>
          <a:xfrm>
            <a:off x="6096000" y="4091878"/>
            <a:ext cx="4572000" cy="0"/>
          </a:xfrm>
          <a:prstGeom prst="line">
            <a:avLst/>
          </a:prstGeom>
          <a:ln w="9525">
            <a:solidFill>
              <a:srgbClr val="B3B5AC"/>
            </a:solidFill>
          </a:ln>
          <a:effectLst/>
        </p:spPr>
      </p:cxnSp>
      <p:sp>
        <p:nvSpPr>
          <p:cNvPr id="7" name="TextBox 6"/>
          <p:cNvSpPr txBox="1"/>
          <p:nvPr/>
        </p:nvSpPr>
        <p:spPr>
          <a:xfrm>
            <a:off x="6096000" y="4091878"/>
            <a:ext cx="4572000" cy="1121410"/>
          </a:xfrm>
          <a:prstGeom prst="rect">
            <a:avLst/>
          </a:prstGeom>
          <a:noFill/>
        </p:spPr>
        <p:txBody>
          <a:bodyPr wrap="square" lIns="0" tIns="0" rIns="0" bIns="0" anchor="t">
            <a:spAutoFit/>
          </a:bodyPr>
          <a:lstStyle/>
          <a:p>
            <a:pPr algn="l">
              <a:lnSpc>
                <a:spcPts val="3150"/>
              </a:lnSpc>
            </a:pPr>
            <a:r>
              <a:rPr sz="2760" b="0" i="0" dirty="0">
                <a:solidFill>
                  <a:srgbClr val="10211D"/>
                </a:solidFill>
                <a:latin typeface="Cambria"/>
              </a:rPr>
              <a:t>Dans la durée</a:t>
            </a:r>
          </a:p>
          <a:p>
            <a:pPr algn="l">
              <a:lnSpc>
                <a:spcPts val="2240"/>
              </a:lnSpc>
              <a:spcBef>
                <a:spcPts val="1200"/>
              </a:spcBef>
            </a:pPr>
            <a:r>
              <a:rPr sz="1600" b="0" i="0" dirty="0">
                <a:solidFill>
                  <a:srgbClr val="4D5A55"/>
                </a:solidFill>
                <a:latin typeface="Calibri"/>
              </a:rPr>
              <a:t>Une </a:t>
            </a:r>
            <a:r>
              <a:rPr sz="1600" b="0" i="0" dirty="0" err="1">
                <a:solidFill>
                  <a:srgbClr val="4D5A55"/>
                </a:solidFill>
                <a:latin typeface="Calibri"/>
              </a:rPr>
              <a:t>activité</a:t>
            </a:r>
            <a:r>
              <a:rPr sz="1600" b="0" i="0" dirty="0">
                <a:solidFill>
                  <a:srgbClr val="4D5A55"/>
                </a:solidFill>
                <a:latin typeface="Calibri"/>
              </a:rPr>
              <a:t> </a:t>
            </a:r>
            <a:r>
              <a:rPr sz="1600" b="0" i="0" dirty="0" err="1">
                <a:solidFill>
                  <a:srgbClr val="4D5A55"/>
                </a:solidFill>
                <a:latin typeface="Calibri"/>
              </a:rPr>
              <a:t>régulière</a:t>
            </a:r>
            <a:r>
              <a:rPr sz="1600" b="0" i="0" dirty="0">
                <a:solidFill>
                  <a:srgbClr val="4D5A55"/>
                </a:solidFill>
                <a:latin typeface="Calibri"/>
              </a:rPr>
              <a:t> </a:t>
            </a:r>
            <a:r>
              <a:rPr sz="1600" b="0" i="0" dirty="0" err="1">
                <a:solidFill>
                  <a:srgbClr val="4D5A55"/>
                </a:solidFill>
                <a:latin typeface="Calibri"/>
              </a:rPr>
              <a:t>peut</a:t>
            </a:r>
            <a:r>
              <a:rPr sz="1600" b="0" i="0" dirty="0">
                <a:solidFill>
                  <a:srgbClr val="4D5A55"/>
                </a:solidFill>
                <a:latin typeface="Calibri"/>
              </a:rPr>
              <a:t> </a:t>
            </a:r>
            <a:r>
              <a:rPr sz="1600" b="0" i="0" dirty="0" err="1">
                <a:solidFill>
                  <a:srgbClr val="4D5A55"/>
                </a:solidFill>
                <a:latin typeface="Calibri"/>
              </a:rPr>
              <a:t>améliorer</a:t>
            </a:r>
            <a:r>
              <a:rPr sz="1600" b="0" i="0" dirty="0">
                <a:solidFill>
                  <a:srgbClr val="4D5A55"/>
                </a:solidFill>
                <a:latin typeface="Calibri"/>
              </a:rPr>
              <a:t> la </a:t>
            </a:r>
            <a:r>
              <a:rPr sz="1600" b="0" i="0" dirty="0" err="1">
                <a:solidFill>
                  <a:srgbClr val="4D5A55"/>
                </a:solidFill>
                <a:latin typeface="Calibri"/>
              </a:rPr>
              <a:t>sensibilité</a:t>
            </a:r>
            <a:r>
              <a:rPr sz="1600" b="0" i="0" dirty="0">
                <a:solidFill>
                  <a:srgbClr val="4D5A55"/>
                </a:solidFill>
                <a:latin typeface="Calibri"/>
              </a:rPr>
              <a:t> à </a:t>
            </a:r>
            <a:r>
              <a:rPr sz="1600" b="0" i="0" dirty="0" err="1">
                <a:solidFill>
                  <a:srgbClr val="4D5A55"/>
                </a:solidFill>
                <a:latin typeface="Calibri"/>
              </a:rPr>
              <a:t>l’insuline</a:t>
            </a:r>
            <a:r>
              <a:rPr sz="1600" b="0" i="0" dirty="0">
                <a:solidFill>
                  <a:srgbClr val="4D5A55"/>
                </a:solidFill>
                <a:latin typeface="Calibri"/>
              </a:rPr>
              <a:t>.</a:t>
            </a:r>
          </a:p>
        </p:txBody>
      </p:sp>
      <p:sp>
        <p:nvSpPr>
          <p:cNvPr id="8" name="TextBox 7"/>
          <p:cNvSpPr txBox="1"/>
          <p:nvPr/>
        </p:nvSpPr>
        <p:spPr>
          <a:xfrm>
            <a:off x="10109200" y="6268720"/>
            <a:ext cx="1270000" cy="182879"/>
          </a:xfrm>
          <a:prstGeom prst="rect">
            <a:avLst/>
          </a:prstGeom>
          <a:noFill/>
        </p:spPr>
        <p:txBody>
          <a:bodyPr wrap="square" lIns="0" tIns="0" rIns="0" bIns="0" anchor="t">
            <a:spAutoFit/>
          </a:bodyPr>
          <a:lstStyle/>
          <a:p>
            <a:pPr algn="r">
              <a:lnSpc>
                <a:spcPts val="1439"/>
              </a:lnSpc>
            </a:pPr>
            <a:r>
              <a:rPr sz="1200" b="0" i="0">
                <a:solidFill>
                  <a:srgbClr val="4D5A55"/>
                </a:solidFill>
                <a:latin typeface="Calibri"/>
              </a:rPr>
              <a:t>32 / 43</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1" fill="hold" nodeType="withEffect">
                                  <p:stCondLst>
                                    <p:cond delay="300"/>
                                  </p:stCondLst>
                                  <p:childTnLst>
                                    <p:set>
                                      <p:cBhvr>
                                        <p:cTn id="6" dur="1" fill="hold">
                                          <p:stCondLst>
                                            <p:cond delay="0"/>
                                          </p:stCondLst>
                                        </p:cTn>
                                        <p:tgtEl>
                                          <p:spTgt spid="3"/>
                                        </p:tgtEl>
                                        <p:attrNameLst>
                                          <p:attrName>style.visibility</p:attrName>
                                        </p:attrNameLst>
                                      </p:cBhvr>
                                      <p:to>
                                        <p:strVal val="visible"/>
                                      </p:to>
                                    </p:set>
                                    <p:anim calcmode="lin" valueType="num">
                                      <p:cBhvr>
                                        <p:cTn id="7" dur="700" fill="hold"/>
                                        <p:tgtEl>
                                          <p:spTgt spid="3"/>
                                        </p:tgtEl>
                                        <p:attrNameLst>
                                          <p:attrName>ppt_y</p:attrName>
                                        </p:attrNameLst>
                                      </p:cBhvr>
                                      <p:tavLst>
                                        <p:tav tm="0">
                                          <p:val>
                                            <p:strVal val="#ppt_y+.08"/>
                                          </p:val>
                                        </p:tav>
                                        <p:tav tm="100000">
                                          <p:val>
                                            <p:strVal val="#ppt_y"/>
                                          </p:val>
                                        </p:tav>
                                      </p:tavLst>
                                    </p:anim>
                                    <p:animEffect transition="in" filter="fade">
                                      <p:cBhvr>
                                        <p:cTn id="8" dur="700"/>
                                        <p:tgtEl>
                                          <p:spTgt spid="3"/>
                                        </p:tgtEl>
                                      </p:cBhvr>
                                    </p:animEffect>
                                  </p:childTnLst>
                                </p:cTn>
                              </p:par>
                              <p:par>
                                <p:cTn id="9" presetID="42" presetClass="entr" presetSubtype="1" fill="hold" nodeType="withEffect">
                                  <p:stCondLst>
                                    <p:cond delay="950"/>
                                  </p:stCondLst>
                                  <p:childTnLst>
                                    <p:set>
                                      <p:cBhvr>
                                        <p:cTn id="10" dur="1" fill="hold">
                                          <p:stCondLst>
                                            <p:cond delay="0"/>
                                          </p:stCondLst>
                                        </p:cTn>
                                        <p:tgtEl>
                                          <p:spTgt spid="4"/>
                                        </p:tgtEl>
                                        <p:attrNameLst>
                                          <p:attrName>style.visibility</p:attrName>
                                        </p:attrNameLst>
                                      </p:cBhvr>
                                      <p:to>
                                        <p:strVal val="visible"/>
                                      </p:to>
                                    </p:set>
                                    <p:anim calcmode="lin" valueType="num">
                                      <p:cBhvr>
                                        <p:cTn id="11" dur="700" fill="hold"/>
                                        <p:tgtEl>
                                          <p:spTgt spid="4"/>
                                        </p:tgtEl>
                                        <p:attrNameLst>
                                          <p:attrName>ppt_y</p:attrName>
                                        </p:attrNameLst>
                                      </p:cBhvr>
                                      <p:tavLst>
                                        <p:tav tm="0">
                                          <p:val>
                                            <p:strVal val="#ppt_y+.08"/>
                                          </p:val>
                                        </p:tav>
                                        <p:tav tm="100000">
                                          <p:val>
                                            <p:strVal val="#ppt_y"/>
                                          </p:val>
                                        </p:tav>
                                      </p:tavLst>
                                    </p:anim>
                                    <p:animEffect transition="in" filter="fade">
                                      <p:cBhvr>
                                        <p:cTn id="12" dur="700"/>
                                        <p:tgtEl>
                                          <p:spTgt spid="4"/>
                                        </p:tgtEl>
                                      </p:cBhvr>
                                    </p:animEffect>
                                  </p:childTnLst>
                                </p:cTn>
                              </p:par>
                              <p:par>
                                <p:cTn id="13" presetID="42" presetClass="entr" presetSubtype="1" fill="hold" nodeType="withEffect">
                                  <p:stCondLst>
                                    <p:cond delay="950"/>
                                  </p:stCondLst>
                                  <p:childTnLst>
                                    <p:set>
                                      <p:cBhvr>
                                        <p:cTn id="14" dur="1" fill="hold">
                                          <p:stCondLst>
                                            <p:cond delay="0"/>
                                          </p:stCondLst>
                                        </p:cTn>
                                        <p:tgtEl>
                                          <p:spTgt spid="5"/>
                                        </p:tgtEl>
                                        <p:attrNameLst>
                                          <p:attrName>style.visibility</p:attrName>
                                        </p:attrNameLst>
                                      </p:cBhvr>
                                      <p:to>
                                        <p:strVal val="visible"/>
                                      </p:to>
                                    </p:set>
                                    <p:anim calcmode="lin" valueType="num">
                                      <p:cBhvr>
                                        <p:cTn id="15" dur="700" fill="hold"/>
                                        <p:tgtEl>
                                          <p:spTgt spid="5"/>
                                        </p:tgtEl>
                                        <p:attrNameLst>
                                          <p:attrName>ppt_y</p:attrName>
                                        </p:attrNameLst>
                                      </p:cBhvr>
                                      <p:tavLst>
                                        <p:tav tm="0">
                                          <p:val>
                                            <p:strVal val="#ppt_y+.08"/>
                                          </p:val>
                                        </p:tav>
                                        <p:tav tm="100000">
                                          <p:val>
                                            <p:strVal val="#ppt_y"/>
                                          </p:val>
                                        </p:tav>
                                      </p:tavLst>
                                    </p:anim>
                                    <p:animEffect transition="in" filter="fade">
                                      <p:cBhvr>
                                        <p:cTn id="16" dur="700"/>
                                        <p:tgtEl>
                                          <p:spTgt spid="5"/>
                                        </p:tgtEl>
                                      </p:cBhvr>
                                    </p:animEffect>
                                  </p:childTnLst>
                                </p:cTn>
                              </p:par>
                              <p:par>
                                <p:cTn id="17" presetID="42" presetClass="entr" presetSubtype="1" fill="hold" nodeType="withEffect">
                                  <p:stCondLst>
                                    <p:cond delay="1600"/>
                                  </p:stCondLst>
                                  <p:childTnLst>
                                    <p:set>
                                      <p:cBhvr>
                                        <p:cTn id="18" dur="1" fill="hold">
                                          <p:stCondLst>
                                            <p:cond delay="0"/>
                                          </p:stCondLst>
                                        </p:cTn>
                                        <p:tgtEl>
                                          <p:spTgt spid="6"/>
                                        </p:tgtEl>
                                        <p:attrNameLst>
                                          <p:attrName>style.visibility</p:attrName>
                                        </p:attrNameLst>
                                      </p:cBhvr>
                                      <p:to>
                                        <p:strVal val="visible"/>
                                      </p:to>
                                    </p:set>
                                    <p:anim calcmode="lin" valueType="num">
                                      <p:cBhvr>
                                        <p:cTn id="19" dur="700" fill="hold"/>
                                        <p:tgtEl>
                                          <p:spTgt spid="6"/>
                                        </p:tgtEl>
                                        <p:attrNameLst>
                                          <p:attrName>ppt_y</p:attrName>
                                        </p:attrNameLst>
                                      </p:cBhvr>
                                      <p:tavLst>
                                        <p:tav tm="0">
                                          <p:val>
                                            <p:strVal val="#ppt_y+.08"/>
                                          </p:val>
                                        </p:tav>
                                        <p:tav tm="100000">
                                          <p:val>
                                            <p:strVal val="#ppt_y"/>
                                          </p:val>
                                        </p:tav>
                                      </p:tavLst>
                                    </p:anim>
                                    <p:animEffect transition="in" filter="fade">
                                      <p:cBhvr>
                                        <p:cTn id="20" dur="700"/>
                                        <p:tgtEl>
                                          <p:spTgt spid="6"/>
                                        </p:tgtEl>
                                      </p:cBhvr>
                                    </p:animEffect>
                                  </p:childTnLst>
                                </p:cTn>
                              </p:par>
                              <p:par>
                                <p:cTn id="21" presetID="42" presetClass="entr" presetSubtype="1" fill="hold" nodeType="withEffect">
                                  <p:stCondLst>
                                    <p:cond delay="1600"/>
                                  </p:stCondLst>
                                  <p:childTnLst>
                                    <p:set>
                                      <p:cBhvr>
                                        <p:cTn id="22" dur="1" fill="hold">
                                          <p:stCondLst>
                                            <p:cond delay="0"/>
                                          </p:stCondLst>
                                        </p:cTn>
                                        <p:tgtEl>
                                          <p:spTgt spid="7"/>
                                        </p:tgtEl>
                                        <p:attrNameLst>
                                          <p:attrName>style.visibility</p:attrName>
                                        </p:attrNameLst>
                                      </p:cBhvr>
                                      <p:to>
                                        <p:strVal val="visible"/>
                                      </p:to>
                                    </p:set>
                                    <p:anim calcmode="lin" valueType="num">
                                      <p:cBhvr>
                                        <p:cTn id="23" dur="700" fill="hold"/>
                                        <p:tgtEl>
                                          <p:spTgt spid="7"/>
                                        </p:tgtEl>
                                        <p:attrNameLst>
                                          <p:attrName>ppt_y</p:attrName>
                                        </p:attrNameLst>
                                      </p:cBhvr>
                                      <p:tavLst>
                                        <p:tav tm="0">
                                          <p:val>
                                            <p:strVal val="#ppt_y+.08"/>
                                          </p:val>
                                        </p:tav>
                                        <p:tav tm="100000">
                                          <p:val>
                                            <p:strVal val="#ppt_y"/>
                                          </p:val>
                                        </p:tav>
                                      </p:tavLst>
                                    </p:anim>
                                    <p:animEffect transition="in" filter="fade">
                                      <p:cBhvr>
                                        <p:cTn id="24" dur="7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3EEE4"/>
        </a:solidFill>
        <a:effectLst/>
      </p:bgPr>
    </p:bg>
    <p:spTree>
      <p:nvGrpSpPr>
        <p:cNvPr id="1" name=""/>
        <p:cNvGrpSpPr/>
        <p:nvPr/>
      </p:nvGrpSpPr>
      <p:grpSpPr>
        <a:xfrm>
          <a:off x="0" y="0"/>
          <a:ext cx="0" cy="0"/>
          <a:chOff x="0" y="0"/>
          <a:chExt cx="0" cy="0"/>
        </a:xfrm>
      </p:grpSpPr>
      <p:sp>
        <p:nvSpPr>
          <p:cNvPr id="2" name="TextBox 1"/>
          <p:cNvSpPr txBox="1"/>
          <p:nvPr/>
        </p:nvSpPr>
        <p:spPr>
          <a:xfrm>
            <a:off x="812800" y="660400"/>
            <a:ext cx="8255000" cy="182879"/>
          </a:xfrm>
          <a:prstGeom prst="rect">
            <a:avLst/>
          </a:prstGeom>
          <a:noFill/>
        </p:spPr>
        <p:txBody>
          <a:bodyPr wrap="square" lIns="0" tIns="0" rIns="0" bIns="0" anchor="t">
            <a:spAutoFit/>
          </a:bodyPr>
          <a:lstStyle/>
          <a:p>
            <a:pPr algn="l">
              <a:lnSpc>
                <a:spcPts val="1439"/>
              </a:lnSpc>
            </a:pPr>
            <a:r>
              <a:rPr sz="1200" b="1" i="0" spc="200">
                <a:solidFill>
                  <a:srgbClr val="B93A17"/>
                </a:solidFill>
                <a:latin typeface="Calibri"/>
              </a:rPr>
              <a:t>04 / L’OBJECTIF POURSUIVI</a:t>
            </a:r>
          </a:p>
        </p:txBody>
      </p:sp>
      <p:sp>
        <p:nvSpPr>
          <p:cNvPr id="3" name="TextBox 2"/>
          <p:cNvSpPr txBox="1"/>
          <p:nvPr/>
        </p:nvSpPr>
        <p:spPr>
          <a:xfrm>
            <a:off x="812800" y="1041400"/>
            <a:ext cx="9525000" cy="686816"/>
          </a:xfrm>
          <a:prstGeom prst="rect">
            <a:avLst/>
          </a:prstGeom>
          <a:noFill/>
        </p:spPr>
        <p:txBody>
          <a:bodyPr wrap="square" lIns="0" tIns="0" rIns="0" bIns="0" anchor="t">
            <a:spAutoFit/>
          </a:bodyPr>
          <a:lstStyle/>
          <a:p>
            <a:pPr algn="l">
              <a:lnSpc>
                <a:spcPts val="5408"/>
              </a:lnSpc>
            </a:pPr>
            <a:r>
              <a:rPr sz="4784" b="0" i="0" spc="-100">
                <a:solidFill>
                  <a:srgbClr val="10211D"/>
                </a:solidFill>
                <a:latin typeface="Cambria"/>
              </a:rPr>
              <a:t>Un quotidien plus favorable à la santé</a:t>
            </a:r>
          </a:p>
        </p:txBody>
      </p:sp>
      <p:sp>
        <p:nvSpPr>
          <p:cNvPr id="4" name="TextBox 3"/>
          <p:cNvSpPr txBox="1"/>
          <p:nvPr/>
        </p:nvSpPr>
        <p:spPr>
          <a:xfrm>
            <a:off x="812800" y="2984500"/>
            <a:ext cx="8255000" cy="455168"/>
          </a:xfrm>
          <a:prstGeom prst="rect">
            <a:avLst/>
          </a:prstGeom>
          <a:noFill/>
        </p:spPr>
        <p:txBody>
          <a:bodyPr wrap="square" lIns="0" tIns="0" rIns="0" bIns="0" anchor="t">
            <a:spAutoFit/>
          </a:bodyPr>
          <a:lstStyle/>
          <a:p>
            <a:pPr algn="l">
              <a:lnSpc>
                <a:spcPts val="3584"/>
              </a:lnSpc>
            </a:pPr>
            <a:r>
              <a:rPr sz="2816" b="0" i="0">
                <a:solidFill>
                  <a:srgbClr val="B93A17"/>
                </a:solidFill>
                <a:latin typeface="Cambria"/>
              </a:rPr>
              <a:t>Des habitudes compatibles avec la vie réelle de chacun.</a:t>
            </a:r>
          </a:p>
        </p:txBody>
      </p:sp>
      <p:sp>
        <p:nvSpPr>
          <p:cNvPr id="5" name="TextBox 4"/>
          <p:cNvSpPr txBox="1"/>
          <p:nvPr/>
        </p:nvSpPr>
        <p:spPr>
          <a:xfrm>
            <a:off x="812800" y="4699000"/>
            <a:ext cx="6350000" cy="568960"/>
          </a:xfrm>
          <a:prstGeom prst="rect">
            <a:avLst/>
          </a:prstGeom>
          <a:noFill/>
        </p:spPr>
        <p:txBody>
          <a:bodyPr wrap="square" lIns="0" tIns="0" rIns="0" bIns="0" anchor="t">
            <a:spAutoFit/>
          </a:bodyPr>
          <a:lstStyle/>
          <a:p>
            <a:pPr algn="l">
              <a:lnSpc>
                <a:spcPts val="2240"/>
              </a:lnSpc>
            </a:pPr>
            <a:r>
              <a:rPr sz="1600" b="0" i="0">
                <a:solidFill>
                  <a:srgbClr val="4D5A55"/>
                </a:solidFill>
                <a:latin typeface="Calibri"/>
              </a:rPr>
              <a:t>Une alimentation adaptée, une activité accessible et une place pour le sommeil et la récupération.</a:t>
            </a:r>
          </a:p>
        </p:txBody>
      </p:sp>
      <p:sp>
        <p:nvSpPr>
          <p:cNvPr id="6" name="TextBox 5"/>
          <p:cNvSpPr txBox="1"/>
          <p:nvPr/>
        </p:nvSpPr>
        <p:spPr>
          <a:xfrm>
            <a:off x="10109200" y="6268720"/>
            <a:ext cx="1270000" cy="182879"/>
          </a:xfrm>
          <a:prstGeom prst="rect">
            <a:avLst/>
          </a:prstGeom>
          <a:noFill/>
        </p:spPr>
        <p:txBody>
          <a:bodyPr wrap="square" lIns="0" tIns="0" rIns="0" bIns="0" anchor="t">
            <a:spAutoFit/>
          </a:bodyPr>
          <a:lstStyle/>
          <a:p>
            <a:pPr algn="r">
              <a:lnSpc>
                <a:spcPts val="1439"/>
              </a:lnSpc>
            </a:pPr>
            <a:r>
              <a:rPr sz="1200" b="0" i="0">
                <a:solidFill>
                  <a:srgbClr val="4D5A55"/>
                </a:solidFill>
                <a:latin typeface="Calibri"/>
              </a:rPr>
              <a:t>33 / 43</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1" fill="hold" nodeType="withEffect">
                                  <p:stCondLst>
                                    <p:cond delay="300"/>
                                  </p:stCondLst>
                                  <p:childTnLst>
                                    <p:set>
                                      <p:cBhvr>
                                        <p:cTn id="6" dur="1" fill="hold">
                                          <p:stCondLst>
                                            <p:cond delay="0"/>
                                          </p:stCondLst>
                                        </p:cTn>
                                        <p:tgtEl>
                                          <p:spTgt spid="3"/>
                                        </p:tgtEl>
                                        <p:attrNameLst>
                                          <p:attrName>style.visibility</p:attrName>
                                        </p:attrNameLst>
                                      </p:cBhvr>
                                      <p:to>
                                        <p:strVal val="visible"/>
                                      </p:to>
                                    </p:set>
                                    <p:anim calcmode="lin" valueType="num">
                                      <p:cBhvr>
                                        <p:cTn id="7" dur="700" fill="hold"/>
                                        <p:tgtEl>
                                          <p:spTgt spid="3"/>
                                        </p:tgtEl>
                                        <p:attrNameLst>
                                          <p:attrName>ppt_y</p:attrName>
                                        </p:attrNameLst>
                                      </p:cBhvr>
                                      <p:tavLst>
                                        <p:tav tm="0">
                                          <p:val>
                                            <p:strVal val="#ppt_y+.08"/>
                                          </p:val>
                                        </p:tav>
                                        <p:tav tm="100000">
                                          <p:val>
                                            <p:strVal val="#ppt_y"/>
                                          </p:val>
                                        </p:tav>
                                      </p:tavLst>
                                    </p:anim>
                                    <p:animEffect transition="in" filter="fade">
                                      <p:cBhvr>
                                        <p:cTn id="8" dur="700"/>
                                        <p:tgtEl>
                                          <p:spTgt spid="3"/>
                                        </p:tgtEl>
                                      </p:cBhvr>
                                    </p:animEffect>
                                  </p:childTnLst>
                                </p:cTn>
                              </p:par>
                              <p:par>
                                <p:cTn id="9" presetID="42" presetClass="entr" presetSubtype="1" fill="hold" nodeType="withEffect">
                                  <p:stCondLst>
                                    <p:cond delay="950"/>
                                  </p:stCondLst>
                                  <p:childTnLst>
                                    <p:set>
                                      <p:cBhvr>
                                        <p:cTn id="10" dur="1" fill="hold">
                                          <p:stCondLst>
                                            <p:cond delay="0"/>
                                          </p:stCondLst>
                                        </p:cTn>
                                        <p:tgtEl>
                                          <p:spTgt spid="4"/>
                                        </p:tgtEl>
                                        <p:attrNameLst>
                                          <p:attrName>style.visibility</p:attrName>
                                        </p:attrNameLst>
                                      </p:cBhvr>
                                      <p:to>
                                        <p:strVal val="visible"/>
                                      </p:to>
                                    </p:set>
                                    <p:anim calcmode="lin" valueType="num">
                                      <p:cBhvr>
                                        <p:cTn id="11" dur="700" fill="hold"/>
                                        <p:tgtEl>
                                          <p:spTgt spid="4"/>
                                        </p:tgtEl>
                                        <p:attrNameLst>
                                          <p:attrName>ppt_y</p:attrName>
                                        </p:attrNameLst>
                                      </p:cBhvr>
                                      <p:tavLst>
                                        <p:tav tm="0">
                                          <p:val>
                                            <p:strVal val="#ppt_y+.08"/>
                                          </p:val>
                                        </p:tav>
                                        <p:tav tm="100000">
                                          <p:val>
                                            <p:strVal val="#ppt_y"/>
                                          </p:val>
                                        </p:tav>
                                      </p:tavLst>
                                    </p:anim>
                                    <p:animEffect transition="in" filter="fade">
                                      <p:cBhvr>
                                        <p:cTn id="12" dur="700"/>
                                        <p:tgtEl>
                                          <p:spTgt spid="4"/>
                                        </p:tgtEl>
                                      </p:cBhvr>
                                    </p:animEffect>
                                  </p:childTnLst>
                                </p:cTn>
                              </p:par>
                              <p:par>
                                <p:cTn id="13" presetID="42" presetClass="entr" presetSubtype="1" fill="hold" nodeType="withEffect">
                                  <p:stCondLst>
                                    <p:cond delay="1600"/>
                                  </p:stCondLst>
                                  <p:childTnLst>
                                    <p:set>
                                      <p:cBhvr>
                                        <p:cTn id="14" dur="1" fill="hold">
                                          <p:stCondLst>
                                            <p:cond delay="0"/>
                                          </p:stCondLst>
                                        </p:cTn>
                                        <p:tgtEl>
                                          <p:spTgt spid="5"/>
                                        </p:tgtEl>
                                        <p:attrNameLst>
                                          <p:attrName>style.visibility</p:attrName>
                                        </p:attrNameLst>
                                      </p:cBhvr>
                                      <p:to>
                                        <p:strVal val="visible"/>
                                      </p:to>
                                    </p:set>
                                    <p:anim calcmode="lin" valueType="num">
                                      <p:cBhvr>
                                        <p:cTn id="15" dur="700" fill="hold"/>
                                        <p:tgtEl>
                                          <p:spTgt spid="5"/>
                                        </p:tgtEl>
                                        <p:attrNameLst>
                                          <p:attrName>ppt_y</p:attrName>
                                        </p:attrNameLst>
                                      </p:cBhvr>
                                      <p:tavLst>
                                        <p:tav tm="0">
                                          <p:val>
                                            <p:strVal val="#ppt_y+.08"/>
                                          </p:val>
                                        </p:tav>
                                        <p:tav tm="100000">
                                          <p:val>
                                            <p:strVal val="#ppt_y"/>
                                          </p:val>
                                        </p:tav>
                                      </p:tavLst>
                                    </p:anim>
                                    <p:animEffect transition="in" filter="fade">
                                      <p:cBhvr>
                                        <p:cTn id="16" dur="7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B93A17"/>
        </a:solidFill>
        <a:effectLst/>
      </p:bgPr>
    </p:bg>
    <p:spTree>
      <p:nvGrpSpPr>
        <p:cNvPr id="1" name=""/>
        <p:cNvGrpSpPr/>
        <p:nvPr/>
      </p:nvGrpSpPr>
      <p:grpSpPr>
        <a:xfrm>
          <a:off x="0" y="0"/>
          <a:ext cx="0" cy="0"/>
          <a:chOff x="0" y="0"/>
          <a:chExt cx="0" cy="0"/>
        </a:xfrm>
      </p:grpSpPr>
      <p:pic>
        <p:nvPicPr>
          <p:cNvPr id="2" name="s33.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
        <p:nvSpPr>
          <p:cNvPr id="3" name="TextBox 2"/>
          <p:cNvSpPr txBox="1"/>
          <p:nvPr/>
        </p:nvSpPr>
        <p:spPr>
          <a:xfrm>
            <a:off x="812800" y="660400"/>
            <a:ext cx="6350000" cy="182879"/>
          </a:xfrm>
          <a:prstGeom prst="rect">
            <a:avLst/>
          </a:prstGeom>
          <a:noFill/>
        </p:spPr>
        <p:txBody>
          <a:bodyPr wrap="square" lIns="0" tIns="0" rIns="0" bIns="0" anchor="t">
            <a:spAutoFit/>
          </a:bodyPr>
          <a:lstStyle/>
          <a:p>
            <a:pPr algn="l">
              <a:lnSpc>
                <a:spcPts val="1439"/>
              </a:lnSpc>
            </a:pPr>
            <a:r>
              <a:rPr sz="1200" b="1" i="0" spc="200">
                <a:solidFill>
                  <a:srgbClr val="F3EEE4"/>
                </a:solidFill>
                <a:latin typeface="Calibri"/>
              </a:rPr>
              <a:t>04 / L’OBJECTIF POURSUIVI</a:t>
            </a:r>
          </a:p>
        </p:txBody>
      </p:sp>
      <p:sp>
        <p:nvSpPr>
          <p:cNvPr id="4" name="TextBox 3"/>
          <p:cNvSpPr txBox="1"/>
          <p:nvPr/>
        </p:nvSpPr>
        <p:spPr>
          <a:xfrm>
            <a:off x="812800" y="1041400"/>
            <a:ext cx="6350000" cy="1162304"/>
          </a:xfrm>
          <a:prstGeom prst="rect">
            <a:avLst/>
          </a:prstGeom>
          <a:noFill/>
        </p:spPr>
        <p:txBody>
          <a:bodyPr wrap="square" lIns="0" tIns="0" rIns="0" bIns="0" anchor="t">
            <a:spAutoFit/>
          </a:bodyPr>
          <a:lstStyle/>
          <a:p>
            <a:pPr algn="l">
              <a:lnSpc>
                <a:spcPts val="4576"/>
              </a:lnSpc>
            </a:pPr>
            <a:r>
              <a:rPr sz="4048" b="0" i="0" spc="-100">
                <a:solidFill>
                  <a:srgbClr val="F3EEE4"/>
                </a:solidFill>
                <a:latin typeface="Cambria"/>
              </a:rPr>
              <a:t>La prévention peut changer la trajectoire</a:t>
            </a:r>
          </a:p>
        </p:txBody>
      </p:sp>
      <p:sp>
        <p:nvSpPr>
          <p:cNvPr id="5" name="TextBox 4"/>
          <p:cNvSpPr txBox="1"/>
          <p:nvPr/>
        </p:nvSpPr>
        <p:spPr>
          <a:xfrm>
            <a:off x="812800" y="2362200"/>
            <a:ext cx="6350000" cy="2180084"/>
          </a:xfrm>
          <a:prstGeom prst="rect">
            <a:avLst/>
          </a:prstGeom>
          <a:noFill/>
        </p:spPr>
        <p:txBody>
          <a:bodyPr wrap="square" lIns="0" tIns="0" rIns="0" bIns="0" anchor="t">
            <a:spAutoFit/>
          </a:bodyPr>
          <a:lstStyle/>
          <a:p>
            <a:pPr algn="l">
              <a:lnSpc>
                <a:spcPts val="17000"/>
              </a:lnSpc>
            </a:pPr>
            <a:r>
              <a:rPr lang="fr-FR" sz="15640" spc="-400" dirty="0">
                <a:solidFill>
                  <a:srgbClr val="F3EEE4"/>
                </a:solidFill>
                <a:latin typeface="Cambria"/>
              </a:rPr>
              <a:t>92</a:t>
            </a:r>
            <a:r>
              <a:rPr sz="15640" b="0" i="0" spc="-400" dirty="0">
                <a:solidFill>
                  <a:srgbClr val="F3EEE4"/>
                </a:solidFill>
                <a:latin typeface="Cambria"/>
              </a:rPr>
              <a:t>%</a:t>
            </a:r>
          </a:p>
        </p:txBody>
      </p:sp>
      <p:sp>
        <p:nvSpPr>
          <p:cNvPr id="6" name="TextBox 5"/>
          <p:cNvSpPr txBox="1"/>
          <p:nvPr/>
        </p:nvSpPr>
        <p:spPr>
          <a:xfrm>
            <a:off x="812800" y="4572000"/>
            <a:ext cx="6350000" cy="739648"/>
          </a:xfrm>
          <a:prstGeom prst="rect">
            <a:avLst/>
          </a:prstGeom>
          <a:noFill/>
        </p:spPr>
        <p:txBody>
          <a:bodyPr wrap="square" lIns="0" tIns="0" rIns="0" bIns="0" anchor="t">
            <a:spAutoFit/>
          </a:bodyPr>
          <a:lstStyle/>
          <a:p>
            <a:pPr algn="l">
              <a:lnSpc>
                <a:spcPts val="2912"/>
              </a:lnSpc>
            </a:pPr>
            <a:r>
              <a:rPr sz="2392" b="0" i="0">
                <a:solidFill>
                  <a:srgbClr val="F3EEE4"/>
                </a:solidFill>
                <a:latin typeface="Cambria"/>
              </a:rPr>
              <a:t>de risque de diabète de type 2 en moins dans le groupe accompagné.</a:t>
            </a:r>
          </a:p>
        </p:txBody>
      </p:sp>
      <p:sp>
        <p:nvSpPr>
          <p:cNvPr id="7" name="TextBox 6"/>
          <p:cNvSpPr txBox="1"/>
          <p:nvPr/>
        </p:nvSpPr>
        <p:spPr>
          <a:xfrm>
            <a:off x="812800" y="5499100"/>
            <a:ext cx="6667500" cy="231140"/>
          </a:xfrm>
          <a:prstGeom prst="rect">
            <a:avLst/>
          </a:prstGeom>
          <a:noFill/>
        </p:spPr>
        <p:txBody>
          <a:bodyPr wrap="square" lIns="0" tIns="0" rIns="0" bIns="0" anchor="t">
            <a:spAutoFit/>
          </a:bodyPr>
          <a:lstStyle/>
          <a:p>
            <a:pPr algn="l">
              <a:lnSpc>
                <a:spcPts val="1820"/>
              </a:lnSpc>
            </a:pPr>
            <a:r>
              <a:rPr sz="1400" b="0" i="0">
                <a:solidFill>
                  <a:srgbClr val="F3EEE4"/>
                </a:solidFill>
                <a:latin typeface="Calibri"/>
              </a:rPr>
              <a:t>Adultes à haut risque. Programme intensif sur les habitudes de vie.</a:t>
            </a:r>
          </a:p>
        </p:txBody>
      </p:sp>
      <p:sp>
        <p:nvSpPr>
          <p:cNvPr id="8" name="TextBox 7"/>
          <p:cNvSpPr txBox="1"/>
          <p:nvPr/>
        </p:nvSpPr>
        <p:spPr>
          <a:xfrm>
            <a:off x="812800" y="6268720"/>
            <a:ext cx="8255000" cy="182879"/>
          </a:xfrm>
          <a:prstGeom prst="rect">
            <a:avLst/>
          </a:prstGeom>
          <a:noFill/>
        </p:spPr>
        <p:txBody>
          <a:bodyPr wrap="square" lIns="0" tIns="0" rIns="0" bIns="0" anchor="t">
            <a:spAutoFit/>
          </a:bodyPr>
          <a:lstStyle/>
          <a:p>
            <a:pPr algn="l">
              <a:lnSpc>
                <a:spcPts val="1439"/>
              </a:lnSpc>
            </a:pPr>
            <a:r>
              <a:rPr sz="1200" b="0" i="0">
                <a:solidFill>
                  <a:srgbClr val="F3EEE4"/>
                </a:solidFill>
                <a:latin typeface="Calibri"/>
              </a:rPr>
              <a:t>DPP, NEJM 2002 / NIDDK. Réduction relative vs placebo, environ 3 ans.</a:t>
            </a:r>
          </a:p>
        </p:txBody>
      </p:sp>
      <p:sp>
        <p:nvSpPr>
          <p:cNvPr id="9" name="TextBox 8"/>
          <p:cNvSpPr txBox="1"/>
          <p:nvPr/>
        </p:nvSpPr>
        <p:spPr>
          <a:xfrm>
            <a:off x="10109200" y="6268720"/>
            <a:ext cx="1270000" cy="182879"/>
          </a:xfrm>
          <a:prstGeom prst="rect">
            <a:avLst/>
          </a:prstGeom>
          <a:noFill/>
        </p:spPr>
        <p:txBody>
          <a:bodyPr wrap="square" lIns="0" tIns="0" rIns="0" bIns="0" anchor="t">
            <a:spAutoFit/>
          </a:bodyPr>
          <a:lstStyle/>
          <a:p>
            <a:pPr algn="r">
              <a:lnSpc>
                <a:spcPts val="1439"/>
              </a:lnSpc>
            </a:pPr>
            <a:r>
              <a:rPr sz="1200" b="0" i="0">
                <a:solidFill>
                  <a:srgbClr val="F3EEE4"/>
                </a:solidFill>
                <a:latin typeface="Calibri"/>
              </a:rPr>
              <a:t>34 / 43</a:t>
            </a:r>
          </a:p>
        </p:txBody>
      </p:sp>
    </p:spTree>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par>
                                <p:cTn id="7" presetID="42" presetClass="entr" presetSubtype="1" fill="hold" nodeType="withEffect">
                                  <p:stCondLst>
                                    <p:cond delay="300"/>
                                  </p:stCondLst>
                                  <p:childTnLst>
                                    <p:set>
                                      <p:cBhvr>
                                        <p:cTn id="8" dur="1" fill="hold">
                                          <p:stCondLst>
                                            <p:cond delay="0"/>
                                          </p:stCondLst>
                                        </p:cTn>
                                        <p:tgtEl>
                                          <p:spTgt spid="4"/>
                                        </p:tgtEl>
                                        <p:attrNameLst>
                                          <p:attrName>style.visibility</p:attrName>
                                        </p:attrNameLst>
                                      </p:cBhvr>
                                      <p:to>
                                        <p:strVal val="visible"/>
                                      </p:to>
                                    </p:set>
                                    <p:anim calcmode="lin" valueType="num">
                                      <p:cBhvr>
                                        <p:cTn id="9" dur="700" fill="hold"/>
                                        <p:tgtEl>
                                          <p:spTgt spid="4"/>
                                        </p:tgtEl>
                                        <p:attrNameLst>
                                          <p:attrName>ppt_y</p:attrName>
                                        </p:attrNameLst>
                                      </p:cBhvr>
                                      <p:tavLst>
                                        <p:tav tm="0">
                                          <p:val>
                                            <p:strVal val="#ppt_y+.08"/>
                                          </p:val>
                                        </p:tav>
                                        <p:tav tm="100000">
                                          <p:val>
                                            <p:strVal val="#ppt_y"/>
                                          </p:val>
                                        </p:tav>
                                      </p:tavLst>
                                    </p:anim>
                                    <p:animEffect transition="in" filter="fade">
                                      <p:cBhvr>
                                        <p:cTn id="10" dur="700"/>
                                        <p:tgtEl>
                                          <p:spTgt spid="4"/>
                                        </p:tgtEl>
                                      </p:cBhvr>
                                    </p:animEffect>
                                  </p:childTnLst>
                                </p:cTn>
                              </p:par>
                              <p:par>
                                <p:cTn id="11" presetID="53" presetClass="entr" presetSubtype="16" fill="hold" nodeType="withEffect">
                                  <p:stCondLst>
                                    <p:cond delay="95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700"/>
                                        <p:tgtEl>
                                          <p:spTgt spid="5"/>
                                        </p:tgtEl>
                                      </p:cBhvr>
                                    </p:animEffect>
                                  </p:childTnLst>
                                </p:cTn>
                              </p:par>
                              <p:par>
                                <p:cTn id="14" presetID="42" presetClass="entr" presetSubtype="1" fill="hold" nodeType="withEffect">
                                  <p:stCondLst>
                                    <p:cond delay="1600"/>
                                  </p:stCondLst>
                                  <p:childTnLst>
                                    <p:set>
                                      <p:cBhvr>
                                        <p:cTn id="15" dur="1" fill="hold">
                                          <p:stCondLst>
                                            <p:cond delay="0"/>
                                          </p:stCondLst>
                                        </p:cTn>
                                        <p:tgtEl>
                                          <p:spTgt spid="6"/>
                                        </p:tgtEl>
                                        <p:attrNameLst>
                                          <p:attrName>style.visibility</p:attrName>
                                        </p:attrNameLst>
                                      </p:cBhvr>
                                      <p:to>
                                        <p:strVal val="visible"/>
                                      </p:to>
                                    </p:set>
                                    <p:anim calcmode="lin" valueType="num">
                                      <p:cBhvr>
                                        <p:cTn id="16" dur="700" fill="hold"/>
                                        <p:tgtEl>
                                          <p:spTgt spid="6"/>
                                        </p:tgtEl>
                                        <p:attrNameLst>
                                          <p:attrName>ppt_y</p:attrName>
                                        </p:attrNameLst>
                                      </p:cBhvr>
                                      <p:tavLst>
                                        <p:tav tm="0">
                                          <p:val>
                                            <p:strVal val="#ppt_y+.08"/>
                                          </p:val>
                                        </p:tav>
                                        <p:tav tm="100000">
                                          <p:val>
                                            <p:strVal val="#ppt_y"/>
                                          </p:val>
                                        </p:tav>
                                      </p:tavLst>
                                    </p:anim>
                                    <p:animEffect transition="in" filter="fade">
                                      <p:cBhvr>
                                        <p:cTn id="17" dur="700"/>
                                        <p:tgtEl>
                                          <p:spTgt spid="6"/>
                                        </p:tgtEl>
                                      </p:cBhvr>
                                    </p:animEffect>
                                  </p:childTnLst>
                                </p:cTn>
                              </p:par>
                              <p:par>
                                <p:cTn id="18" presetID="42" presetClass="entr" presetSubtype="1" fill="hold" nodeType="withEffect">
                                  <p:stCondLst>
                                    <p:cond delay="2250"/>
                                  </p:stCondLst>
                                  <p:childTnLst>
                                    <p:set>
                                      <p:cBhvr>
                                        <p:cTn id="19" dur="1" fill="hold">
                                          <p:stCondLst>
                                            <p:cond delay="0"/>
                                          </p:stCondLst>
                                        </p:cTn>
                                        <p:tgtEl>
                                          <p:spTgt spid="7"/>
                                        </p:tgtEl>
                                        <p:attrNameLst>
                                          <p:attrName>style.visibility</p:attrName>
                                        </p:attrNameLst>
                                      </p:cBhvr>
                                      <p:to>
                                        <p:strVal val="visible"/>
                                      </p:to>
                                    </p:set>
                                    <p:anim calcmode="lin" valueType="num">
                                      <p:cBhvr>
                                        <p:cTn id="20" dur="700" fill="hold"/>
                                        <p:tgtEl>
                                          <p:spTgt spid="7"/>
                                        </p:tgtEl>
                                        <p:attrNameLst>
                                          <p:attrName>ppt_y</p:attrName>
                                        </p:attrNameLst>
                                      </p:cBhvr>
                                      <p:tavLst>
                                        <p:tav tm="0">
                                          <p:val>
                                            <p:strVal val="#ppt_y+.08"/>
                                          </p:val>
                                        </p:tav>
                                        <p:tav tm="100000">
                                          <p:val>
                                            <p:strVal val="#ppt_y"/>
                                          </p:val>
                                        </p:tav>
                                      </p:tavLst>
                                    </p:anim>
                                    <p:animEffect transition="in" filter="fade">
                                      <p:cBhvr>
                                        <p:cTn id="21" dur="7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0" showWhenStopped="0">
                <p:cTn id="22" repeatCount="indefinite" fill="hold" display="0">
                  <p:stCondLst>
                    <p:cond delay="indefinite"/>
                  </p:stCondLst>
                  <p:endCondLst>
                    <p:cond evt="onStopAudio" delay="0">
                      <p:tgtEl>
                        <p:sldTgt/>
                      </p:tgtEl>
                    </p:cond>
                  </p:endCondLst>
                </p:cTn>
                <p:tgtEl>
                  <p:spTgt spid="2"/>
                </p:tgtEl>
              </p:cMediaNode>
            </p:vide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3EEE4"/>
        </a:solidFill>
        <a:effectLst/>
      </p:bgPr>
    </p:bg>
    <p:spTree>
      <p:nvGrpSpPr>
        <p:cNvPr id="1" name=""/>
        <p:cNvGrpSpPr/>
        <p:nvPr/>
      </p:nvGrpSpPr>
      <p:grpSpPr>
        <a:xfrm>
          <a:off x="0" y="0"/>
          <a:ext cx="0" cy="0"/>
          <a:chOff x="0" y="0"/>
          <a:chExt cx="0" cy="0"/>
        </a:xfrm>
      </p:grpSpPr>
      <p:pic>
        <p:nvPicPr>
          <p:cNvPr id="2" name="s34.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
        <p:nvSpPr>
          <p:cNvPr id="3" name="TextBox 2"/>
          <p:cNvSpPr txBox="1"/>
          <p:nvPr/>
        </p:nvSpPr>
        <p:spPr>
          <a:xfrm>
            <a:off x="812800" y="660400"/>
            <a:ext cx="6350000" cy="182879"/>
          </a:xfrm>
          <a:prstGeom prst="rect">
            <a:avLst/>
          </a:prstGeom>
          <a:noFill/>
        </p:spPr>
        <p:txBody>
          <a:bodyPr wrap="square" lIns="0" tIns="0" rIns="0" bIns="0" anchor="t">
            <a:spAutoFit/>
          </a:bodyPr>
          <a:lstStyle/>
          <a:p>
            <a:pPr algn="l">
              <a:lnSpc>
                <a:spcPts val="1439"/>
              </a:lnSpc>
            </a:pPr>
            <a:r>
              <a:rPr sz="1200" b="1" i="0" spc="200">
                <a:solidFill>
                  <a:srgbClr val="B93A17"/>
                </a:solidFill>
                <a:latin typeface="Calibri"/>
              </a:rPr>
              <a:t>05 / CONSTRUIRE CETTE AMBITION</a:t>
            </a:r>
          </a:p>
        </p:txBody>
      </p:sp>
      <p:sp>
        <p:nvSpPr>
          <p:cNvPr id="4" name="TextBox 3"/>
          <p:cNvSpPr txBox="1"/>
          <p:nvPr/>
        </p:nvSpPr>
        <p:spPr>
          <a:xfrm>
            <a:off x="812800" y="1041400"/>
            <a:ext cx="6667500" cy="581152"/>
          </a:xfrm>
          <a:prstGeom prst="rect">
            <a:avLst/>
          </a:prstGeom>
          <a:noFill/>
        </p:spPr>
        <p:txBody>
          <a:bodyPr wrap="square" lIns="0" tIns="0" rIns="0" bIns="0" anchor="t">
            <a:spAutoFit/>
          </a:bodyPr>
          <a:lstStyle/>
          <a:p>
            <a:pPr algn="l">
              <a:lnSpc>
                <a:spcPts val="4576"/>
              </a:lnSpc>
            </a:pPr>
            <a:r>
              <a:rPr sz="4048" b="0" i="0" spc="-100">
                <a:solidFill>
                  <a:srgbClr val="10211D"/>
                </a:solidFill>
                <a:latin typeface="Cambria"/>
              </a:rPr>
              <a:t>Un enjeu concret pour l’Algérie</a:t>
            </a:r>
          </a:p>
        </p:txBody>
      </p:sp>
      <p:sp>
        <p:nvSpPr>
          <p:cNvPr id="5" name="TextBox 4"/>
          <p:cNvSpPr txBox="1"/>
          <p:nvPr/>
        </p:nvSpPr>
        <p:spPr>
          <a:xfrm>
            <a:off x="812800" y="2540000"/>
            <a:ext cx="6731000" cy="1371600"/>
          </a:xfrm>
          <a:prstGeom prst="rect">
            <a:avLst/>
          </a:prstGeom>
          <a:noFill/>
        </p:spPr>
        <p:txBody>
          <a:bodyPr wrap="square" lIns="0" tIns="0" rIns="0" bIns="0" anchor="t">
            <a:spAutoFit/>
          </a:bodyPr>
          <a:lstStyle/>
          <a:p>
            <a:pPr algn="l">
              <a:lnSpc>
                <a:spcPts val="10800"/>
              </a:lnSpc>
            </a:pPr>
            <a:r>
              <a:rPr lang="fr-FR" sz="9936" spc="-250" dirty="0">
                <a:solidFill>
                  <a:srgbClr val="B93A17"/>
                </a:solidFill>
                <a:latin typeface="Cambria"/>
              </a:rPr>
              <a:t>5</a:t>
            </a:r>
            <a:r>
              <a:rPr sz="9936" b="0" i="0" spc="-250" dirty="0">
                <a:solidFill>
                  <a:srgbClr val="B93A17"/>
                </a:solidFill>
                <a:latin typeface="Cambria"/>
              </a:rPr>
              <a:t> millions</a:t>
            </a:r>
          </a:p>
        </p:txBody>
      </p:sp>
      <p:sp>
        <p:nvSpPr>
          <p:cNvPr id="6" name="TextBox 5"/>
          <p:cNvSpPr txBox="1"/>
          <p:nvPr/>
        </p:nvSpPr>
        <p:spPr>
          <a:xfrm>
            <a:off x="812800" y="4064000"/>
            <a:ext cx="6350000" cy="369824"/>
          </a:xfrm>
          <a:prstGeom prst="rect">
            <a:avLst/>
          </a:prstGeom>
          <a:noFill/>
        </p:spPr>
        <p:txBody>
          <a:bodyPr wrap="square" lIns="0" tIns="0" rIns="0" bIns="0" anchor="t">
            <a:spAutoFit/>
          </a:bodyPr>
          <a:lstStyle/>
          <a:p>
            <a:pPr algn="l">
              <a:lnSpc>
                <a:spcPts val="2912"/>
              </a:lnSpc>
            </a:pPr>
            <a:r>
              <a:rPr sz="2392" b="0" i="0">
                <a:solidFill>
                  <a:srgbClr val="10211D"/>
                </a:solidFill>
                <a:latin typeface="Cambria"/>
              </a:rPr>
              <a:t>d’adultes vivent avec un diabète.</a:t>
            </a:r>
          </a:p>
        </p:txBody>
      </p:sp>
      <p:sp>
        <p:nvSpPr>
          <p:cNvPr id="7" name="TextBox 6"/>
          <p:cNvSpPr txBox="1"/>
          <p:nvPr/>
        </p:nvSpPr>
        <p:spPr>
          <a:xfrm>
            <a:off x="812800" y="4953000"/>
            <a:ext cx="6350000" cy="284480"/>
          </a:xfrm>
          <a:prstGeom prst="rect">
            <a:avLst/>
          </a:prstGeom>
          <a:noFill/>
        </p:spPr>
        <p:txBody>
          <a:bodyPr wrap="square" lIns="0" tIns="0" rIns="0" bIns="0" anchor="t">
            <a:spAutoFit/>
          </a:bodyPr>
          <a:lstStyle/>
          <a:p>
            <a:pPr algn="l">
              <a:lnSpc>
                <a:spcPts val="2240"/>
              </a:lnSpc>
            </a:pPr>
            <a:r>
              <a:rPr sz="1600" b="0" i="0">
                <a:solidFill>
                  <a:srgbClr val="4D5A55"/>
                </a:solidFill>
                <a:latin typeface="Calibri"/>
              </a:rPr>
              <a:t>La prévention représente une possibilité d’action majeure.</a:t>
            </a:r>
          </a:p>
        </p:txBody>
      </p:sp>
      <p:sp>
        <p:nvSpPr>
          <p:cNvPr id="8" name="TextBox 7"/>
          <p:cNvSpPr txBox="1"/>
          <p:nvPr/>
        </p:nvSpPr>
        <p:spPr>
          <a:xfrm>
            <a:off x="812800" y="6268720"/>
            <a:ext cx="8890000" cy="182879"/>
          </a:xfrm>
          <a:prstGeom prst="rect">
            <a:avLst/>
          </a:prstGeom>
          <a:noFill/>
        </p:spPr>
        <p:txBody>
          <a:bodyPr wrap="square" lIns="0" tIns="0" rIns="0" bIns="0" anchor="t">
            <a:spAutoFit/>
          </a:bodyPr>
          <a:lstStyle/>
          <a:p>
            <a:pPr algn="l">
              <a:lnSpc>
                <a:spcPts val="1439"/>
              </a:lnSpc>
            </a:pPr>
            <a:r>
              <a:rPr sz="1200" b="0" i="0">
                <a:solidFill>
                  <a:srgbClr val="4D5A55"/>
                </a:solidFill>
                <a:latin typeface="Calibri"/>
              </a:rPr>
              <a:t>IDF Diabetes Atlas 2025. Estimations 2024, adultes de 20 à 79 ans, tous types de diabète.</a:t>
            </a:r>
          </a:p>
        </p:txBody>
      </p:sp>
      <p:sp>
        <p:nvSpPr>
          <p:cNvPr id="9" name="TextBox 8"/>
          <p:cNvSpPr txBox="1"/>
          <p:nvPr/>
        </p:nvSpPr>
        <p:spPr>
          <a:xfrm>
            <a:off x="10109200" y="6268720"/>
            <a:ext cx="1270000" cy="182879"/>
          </a:xfrm>
          <a:prstGeom prst="rect">
            <a:avLst/>
          </a:prstGeom>
          <a:noFill/>
        </p:spPr>
        <p:txBody>
          <a:bodyPr wrap="square" lIns="0" tIns="0" rIns="0" bIns="0" anchor="t">
            <a:spAutoFit/>
          </a:bodyPr>
          <a:lstStyle/>
          <a:p>
            <a:pPr algn="r">
              <a:lnSpc>
                <a:spcPts val="1439"/>
              </a:lnSpc>
            </a:pPr>
            <a:r>
              <a:rPr sz="1200" b="0" i="0">
                <a:solidFill>
                  <a:srgbClr val="4D5A55"/>
                </a:solidFill>
                <a:latin typeface="Calibri"/>
              </a:rPr>
              <a:t>35 / 43</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par>
                                <p:cTn id="7" presetID="42" presetClass="entr" presetSubtype="1" fill="hold" nodeType="withEffect">
                                  <p:stCondLst>
                                    <p:cond delay="300"/>
                                  </p:stCondLst>
                                  <p:childTnLst>
                                    <p:set>
                                      <p:cBhvr>
                                        <p:cTn id="8" dur="1" fill="hold">
                                          <p:stCondLst>
                                            <p:cond delay="0"/>
                                          </p:stCondLst>
                                        </p:cTn>
                                        <p:tgtEl>
                                          <p:spTgt spid="4"/>
                                        </p:tgtEl>
                                        <p:attrNameLst>
                                          <p:attrName>style.visibility</p:attrName>
                                        </p:attrNameLst>
                                      </p:cBhvr>
                                      <p:to>
                                        <p:strVal val="visible"/>
                                      </p:to>
                                    </p:set>
                                    <p:anim calcmode="lin" valueType="num">
                                      <p:cBhvr>
                                        <p:cTn id="9" dur="700" fill="hold"/>
                                        <p:tgtEl>
                                          <p:spTgt spid="4"/>
                                        </p:tgtEl>
                                        <p:attrNameLst>
                                          <p:attrName>ppt_y</p:attrName>
                                        </p:attrNameLst>
                                      </p:cBhvr>
                                      <p:tavLst>
                                        <p:tav tm="0">
                                          <p:val>
                                            <p:strVal val="#ppt_y+.08"/>
                                          </p:val>
                                        </p:tav>
                                        <p:tav tm="100000">
                                          <p:val>
                                            <p:strVal val="#ppt_y"/>
                                          </p:val>
                                        </p:tav>
                                      </p:tavLst>
                                    </p:anim>
                                    <p:animEffect transition="in" filter="fade">
                                      <p:cBhvr>
                                        <p:cTn id="10" dur="700"/>
                                        <p:tgtEl>
                                          <p:spTgt spid="4"/>
                                        </p:tgtEl>
                                      </p:cBhvr>
                                    </p:animEffect>
                                  </p:childTnLst>
                                </p:cTn>
                              </p:par>
                              <p:par>
                                <p:cTn id="11" presetID="53" presetClass="entr" presetSubtype="16" fill="hold" nodeType="withEffect">
                                  <p:stCondLst>
                                    <p:cond delay="95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700"/>
                                        <p:tgtEl>
                                          <p:spTgt spid="5"/>
                                        </p:tgtEl>
                                      </p:cBhvr>
                                    </p:animEffect>
                                  </p:childTnLst>
                                </p:cTn>
                              </p:par>
                              <p:par>
                                <p:cTn id="14" presetID="42" presetClass="entr" presetSubtype="1" fill="hold" nodeType="withEffect">
                                  <p:stCondLst>
                                    <p:cond delay="1600"/>
                                  </p:stCondLst>
                                  <p:childTnLst>
                                    <p:set>
                                      <p:cBhvr>
                                        <p:cTn id="15" dur="1" fill="hold">
                                          <p:stCondLst>
                                            <p:cond delay="0"/>
                                          </p:stCondLst>
                                        </p:cTn>
                                        <p:tgtEl>
                                          <p:spTgt spid="6"/>
                                        </p:tgtEl>
                                        <p:attrNameLst>
                                          <p:attrName>style.visibility</p:attrName>
                                        </p:attrNameLst>
                                      </p:cBhvr>
                                      <p:to>
                                        <p:strVal val="visible"/>
                                      </p:to>
                                    </p:set>
                                    <p:anim calcmode="lin" valueType="num">
                                      <p:cBhvr>
                                        <p:cTn id="16" dur="700" fill="hold"/>
                                        <p:tgtEl>
                                          <p:spTgt spid="6"/>
                                        </p:tgtEl>
                                        <p:attrNameLst>
                                          <p:attrName>ppt_y</p:attrName>
                                        </p:attrNameLst>
                                      </p:cBhvr>
                                      <p:tavLst>
                                        <p:tav tm="0">
                                          <p:val>
                                            <p:strVal val="#ppt_y+.08"/>
                                          </p:val>
                                        </p:tav>
                                        <p:tav tm="100000">
                                          <p:val>
                                            <p:strVal val="#ppt_y"/>
                                          </p:val>
                                        </p:tav>
                                      </p:tavLst>
                                    </p:anim>
                                    <p:animEffect transition="in" filter="fade">
                                      <p:cBhvr>
                                        <p:cTn id="17" dur="700"/>
                                        <p:tgtEl>
                                          <p:spTgt spid="6"/>
                                        </p:tgtEl>
                                      </p:cBhvr>
                                    </p:animEffect>
                                  </p:childTnLst>
                                </p:cTn>
                              </p:par>
                              <p:par>
                                <p:cTn id="18" presetID="42" presetClass="entr" presetSubtype="1" fill="hold" nodeType="withEffect">
                                  <p:stCondLst>
                                    <p:cond delay="2250"/>
                                  </p:stCondLst>
                                  <p:childTnLst>
                                    <p:set>
                                      <p:cBhvr>
                                        <p:cTn id="19" dur="1" fill="hold">
                                          <p:stCondLst>
                                            <p:cond delay="0"/>
                                          </p:stCondLst>
                                        </p:cTn>
                                        <p:tgtEl>
                                          <p:spTgt spid="7"/>
                                        </p:tgtEl>
                                        <p:attrNameLst>
                                          <p:attrName>style.visibility</p:attrName>
                                        </p:attrNameLst>
                                      </p:cBhvr>
                                      <p:to>
                                        <p:strVal val="visible"/>
                                      </p:to>
                                    </p:set>
                                    <p:anim calcmode="lin" valueType="num">
                                      <p:cBhvr>
                                        <p:cTn id="20" dur="700" fill="hold"/>
                                        <p:tgtEl>
                                          <p:spTgt spid="7"/>
                                        </p:tgtEl>
                                        <p:attrNameLst>
                                          <p:attrName>ppt_y</p:attrName>
                                        </p:attrNameLst>
                                      </p:cBhvr>
                                      <p:tavLst>
                                        <p:tav tm="0">
                                          <p:val>
                                            <p:strVal val="#ppt_y+.08"/>
                                          </p:val>
                                        </p:tav>
                                        <p:tav tm="100000">
                                          <p:val>
                                            <p:strVal val="#ppt_y"/>
                                          </p:val>
                                        </p:tav>
                                      </p:tavLst>
                                    </p:anim>
                                    <p:animEffect transition="in" filter="fade">
                                      <p:cBhvr>
                                        <p:cTn id="21" dur="7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0" showWhenStopped="0">
                <p:cTn id="22" repeatCount="indefinite" fill="hold" display="0">
                  <p:stCondLst>
                    <p:cond delay="indefinite"/>
                  </p:stCondLst>
                  <p:endCondLst>
                    <p:cond evt="onStopAudio" delay="0">
                      <p:tgtEl>
                        <p:sldTgt/>
                      </p:tgtEl>
                    </p:cond>
                  </p:endCondLst>
                </p:cTn>
                <p:tgtEl>
                  <p:spTgt spid="2"/>
                </p:tgtEl>
              </p:cMediaNode>
            </p:vide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3EEE4"/>
        </a:solidFill>
        <a:effectLst/>
      </p:bgPr>
    </p:bg>
    <p:spTree>
      <p:nvGrpSpPr>
        <p:cNvPr id="1" name=""/>
        <p:cNvGrpSpPr/>
        <p:nvPr/>
      </p:nvGrpSpPr>
      <p:grpSpPr>
        <a:xfrm>
          <a:off x="0" y="0"/>
          <a:ext cx="0" cy="0"/>
          <a:chOff x="0" y="0"/>
          <a:chExt cx="0" cy="0"/>
        </a:xfrm>
      </p:grpSpPr>
      <p:sp>
        <p:nvSpPr>
          <p:cNvPr id="2" name="TextBox 1"/>
          <p:cNvSpPr txBox="1"/>
          <p:nvPr/>
        </p:nvSpPr>
        <p:spPr>
          <a:xfrm>
            <a:off x="812800" y="660400"/>
            <a:ext cx="8255000" cy="182879"/>
          </a:xfrm>
          <a:prstGeom prst="rect">
            <a:avLst/>
          </a:prstGeom>
          <a:noFill/>
        </p:spPr>
        <p:txBody>
          <a:bodyPr wrap="square" lIns="0" tIns="0" rIns="0" bIns="0" anchor="t">
            <a:spAutoFit/>
          </a:bodyPr>
          <a:lstStyle/>
          <a:p>
            <a:pPr algn="l">
              <a:lnSpc>
                <a:spcPts val="1439"/>
              </a:lnSpc>
            </a:pPr>
            <a:r>
              <a:rPr sz="1200" b="1" i="0" spc="200">
                <a:solidFill>
                  <a:srgbClr val="B93A17"/>
                </a:solidFill>
                <a:latin typeface="Calibri"/>
              </a:rPr>
              <a:t>05 / CONSTRUIRE CETTE AMBITION</a:t>
            </a:r>
          </a:p>
        </p:txBody>
      </p:sp>
      <p:sp>
        <p:nvSpPr>
          <p:cNvPr id="3" name="TextBox 2"/>
          <p:cNvSpPr txBox="1"/>
          <p:nvPr/>
        </p:nvSpPr>
        <p:spPr>
          <a:xfrm>
            <a:off x="812800" y="1041400"/>
            <a:ext cx="9525000" cy="686816"/>
          </a:xfrm>
          <a:prstGeom prst="rect">
            <a:avLst/>
          </a:prstGeom>
          <a:noFill/>
        </p:spPr>
        <p:txBody>
          <a:bodyPr wrap="square" lIns="0" tIns="0" rIns="0" bIns="0" anchor="t">
            <a:spAutoFit/>
          </a:bodyPr>
          <a:lstStyle/>
          <a:p>
            <a:pPr algn="l">
              <a:lnSpc>
                <a:spcPts val="5408"/>
              </a:lnSpc>
            </a:pPr>
            <a:r>
              <a:rPr sz="4784" b="0" i="0" spc="-100">
                <a:solidFill>
                  <a:srgbClr val="10211D"/>
                </a:solidFill>
                <a:latin typeface="Cambria"/>
              </a:rPr>
              <a:t>L’Algérie développe ses talents en IA</a:t>
            </a:r>
          </a:p>
        </p:txBody>
      </p:sp>
      <p:cxnSp>
        <p:nvCxnSpPr>
          <p:cNvPr id="4" name="Connector 3"/>
          <p:cNvCxnSpPr/>
          <p:nvPr/>
        </p:nvCxnSpPr>
        <p:spPr>
          <a:xfrm>
            <a:off x="812800" y="3175000"/>
            <a:ext cx="3048000" cy="0"/>
          </a:xfrm>
          <a:prstGeom prst="line">
            <a:avLst/>
          </a:prstGeom>
          <a:ln w="9525">
            <a:solidFill>
              <a:srgbClr val="B3B5AC"/>
            </a:solidFill>
          </a:ln>
          <a:effectLst/>
        </p:spPr>
      </p:cxnSp>
      <p:sp>
        <p:nvSpPr>
          <p:cNvPr id="5" name="TextBox 4"/>
          <p:cNvSpPr txBox="1"/>
          <p:nvPr/>
        </p:nvSpPr>
        <p:spPr>
          <a:xfrm>
            <a:off x="812800" y="3378200"/>
            <a:ext cx="3048000" cy="1121410"/>
          </a:xfrm>
          <a:prstGeom prst="rect">
            <a:avLst/>
          </a:prstGeom>
          <a:noFill/>
        </p:spPr>
        <p:txBody>
          <a:bodyPr wrap="square" lIns="0" tIns="0" rIns="0" bIns="0" anchor="t">
            <a:spAutoFit/>
          </a:bodyPr>
          <a:lstStyle/>
          <a:p>
            <a:pPr algn="l">
              <a:lnSpc>
                <a:spcPts val="3150"/>
              </a:lnSpc>
            </a:pPr>
            <a:r>
              <a:rPr sz="2760" b="0" i="0">
                <a:solidFill>
                  <a:srgbClr val="10211D"/>
                </a:solidFill>
                <a:latin typeface="Cambria"/>
              </a:rPr>
              <a:t>La formation</a:t>
            </a:r>
          </a:p>
          <a:p>
            <a:pPr algn="l">
              <a:lnSpc>
                <a:spcPts val="2240"/>
              </a:lnSpc>
              <a:spcBef>
                <a:spcPts val="1200"/>
              </a:spcBef>
            </a:pPr>
            <a:r>
              <a:rPr sz="1600" b="0" i="0">
                <a:solidFill>
                  <a:srgbClr val="4D5A55"/>
                </a:solidFill>
                <a:latin typeface="Calibri"/>
              </a:rPr>
              <a:t>L’ENSIA forme des ingénieurs en intelligence artificielle.</a:t>
            </a:r>
          </a:p>
        </p:txBody>
      </p:sp>
      <p:cxnSp>
        <p:nvCxnSpPr>
          <p:cNvPr id="6" name="Connector 5"/>
          <p:cNvCxnSpPr/>
          <p:nvPr/>
        </p:nvCxnSpPr>
        <p:spPr>
          <a:xfrm>
            <a:off x="4572000" y="3175000"/>
            <a:ext cx="3048000" cy="0"/>
          </a:xfrm>
          <a:prstGeom prst="line">
            <a:avLst/>
          </a:prstGeom>
          <a:ln w="9525">
            <a:solidFill>
              <a:srgbClr val="B3B5AC"/>
            </a:solidFill>
          </a:ln>
          <a:effectLst/>
        </p:spPr>
      </p:cxnSp>
      <p:sp>
        <p:nvSpPr>
          <p:cNvPr id="7" name="TextBox 6"/>
          <p:cNvSpPr txBox="1"/>
          <p:nvPr/>
        </p:nvSpPr>
        <p:spPr>
          <a:xfrm>
            <a:off x="4572000" y="3378200"/>
            <a:ext cx="3048000" cy="1121410"/>
          </a:xfrm>
          <a:prstGeom prst="rect">
            <a:avLst/>
          </a:prstGeom>
          <a:noFill/>
        </p:spPr>
        <p:txBody>
          <a:bodyPr wrap="square" lIns="0" tIns="0" rIns="0" bIns="0" anchor="t">
            <a:spAutoFit/>
          </a:bodyPr>
          <a:lstStyle/>
          <a:p>
            <a:pPr algn="l">
              <a:lnSpc>
                <a:spcPts val="3150"/>
              </a:lnSpc>
            </a:pPr>
            <a:r>
              <a:rPr sz="2760" b="0" i="0">
                <a:solidFill>
                  <a:srgbClr val="10211D"/>
                </a:solidFill>
                <a:latin typeface="Cambria"/>
              </a:rPr>
              <a:t>Les projets</a:t>
            </a:r>
          </a:p>
          <a:p>
            <a:pPr algn="l">
              <a:lnSpc>
                <a:spcPts val="2240"/>
              </a:lnSpc>
              <a:spcBef>
                <a:spcPts val="1200"/>
              </a:spcBef>
            </a:pPr>
            <a:r>
              <a:rPr sz="1600" b="0" i="0">
                <a:solidFill>
                  <a:srgbClr val="4D5A55"/>
                </a:solidFill>
                <a:latin typeface="Calibri"/>
              </a:rPr>
              <a:t>L’incubateur V2V accompagne les initiatives étudiantes.</a:t>
            </a:r>
          </a:p>
        </p:txBody>
      </p:sp>
      <p:cxnSp>
        <p:nvCxnSpPr>
          <p:cNvPr id="8" name="Connector 7"/>
          <p:cNvCxnSpPr/>
          <p:nvPr/>
        </p:nvCxnSpPr>
        <p:spPr>
          <a:xfrm>
            <a:off x="8331200" y="3175000"/>
            <a:ext cx="3048000" cy="0"/>
          </a:xfrm>
          <a:prstGeom prst="line">
            <a:avLst/>
          </a:prstGeom>
          <a:ln w="9525">
            <a:solidFill>
              <a:srgbClr val="B3B5AC"/>
            </a:solidFill>
          </a:ln>
          <a:effectLst/>
        </p:spPr>
      </p:cxnSp>
      <p:sp>
        <p:nvSpPr>
          <p:cNvPr id="9" name="TextBox 8"/>
          <p:cNvSpPr txBox="1"/>
          <p:nvPr/>
        </p:nvSpPr>
        <p:spPr>
          <a:xfrm>
            <a:off x="8331200" y="3378200"/>
            <a:ext cx="3048000" cy="1121410"/>
          </a:xfrm>
          <a:prstGeom prst="rect">
            <a:avLst/>
          </a:prstGeom>
          <a:noFill/>
        </p:spPr>
        <p:txBody>
          <a:bodyPr wrap="square" lIns="0" tIns="0" rIns="0" bIns="0" anchor="t">
            <a:spAutoFit/>
          </a:bodyPr>
          <a:lstStyle/>
          <a:p>
            <a:pPr algn="l">
              <a:lnSpc>
                <a:spcPts val="3150"/>
              </a:lnSpc>
            </a:pPr>
            <a:r>
              <a:rPr sz="2760" b="0" i="0">
                <a:solidFill>
                  <a:srgbClr val="10211D"/>
                </a:solidFill>
                <a:latin typeface="Cambria"/>
              </a:rPr>
              <a:t>La stratégie</a:t>
            </a:r>
          </a:p>
          <a:p>
            <a:pPr algn="l">
              <a:lnSpc>
                <a:spcPts val="2240"/>
              </a:lnSpc>
              <a:spcBef>
                <a:spcPts val="1200"/>
              </a:spcBef>
            </a:pPr>
            <a:r>
              <a:rPr sz="1600" b="0" i="0">
                <a:solidFill>
                  <a:srgbClr val="4D5A55"/>
                </a:solidFill>
                <a:latin typeface="Calibri"/>
              </a:rPr>
              <a:t>Un projet national a été examiné par le Gouvernement.</a:t>
            </a:r>
          </a:p>
        </p:txBody>
      </p:sp>
      <p:sp>
        <p:nvSpPr>
          <p:cNvPr id="10" name="TextBox 9"/>
          <p:cNvSpPr txBox="1"/>
          <p:nvPr/>
        </p:nvSpPr>
        <p:spPr>
          <a:xfrm>
            <a:off x="812800" y="6268720"/>
            <a:ext cx="8255000" cy="182879"/>
          </a:xfrm>
          <a:prstGeom prst="rect">
            <a:avLst/>
          </a:prstGeom>
          <a:noFill/>
        </p:spPr>
        <p:txBody>
          <a:bodyPr wrap="square" lIns="0" tIns="0" rIns="0" bIns="0" anchor="t">
            <a:spAutoFit/>
          </a:bodyPr>
          <a:lstStyle/>
          <a:p>
            <a:pPr algn="l">
              <a:lnSpc>
                <a:spcPts val="1439"/>
              </a:lnSpc>
            </a:pPr>
            <a:r>
              <a:rPr sz="1200" b="0" i="0">
                <a:solidFill>
                  <a:srgbClr val="4D5A55"/>
                </a:solidFill>
                <a:latin typeface="Calibri"/>
              </a:rPr>
              <a:t>ENSIA / V2V. Services du Premier ministre, 25 mai 2026.</a:t>
            </a:r>
          </a:p>
        </p:txBody>
      </p:sp>
      <p:sp>
        <p:nvSpPr>
          <p:cNvPr id="11" name="TextBox 10"/>
          <p:cNvSpPr txBox="1"/>
          <p:nvPr/>
        </p:nvSpPr>
        <p:spPr>
          <a:xfrm>
            <a:off x="10109200" y="6268720"/>
            <a:ext cx="1270000" cy="182879"/>
          </a:xfrm>
          <a:prstGeom prst="rect">
            <a:avLst/>
          </a:prstGeom>
          <a:noFill/>
        </p:spPr>
        <p:txBody>
          <a:bodyPr wrap="square" lIns="0" tIns="0" rIns="0" bIns="0" anchor="t">
            <a:spAutoFit/>
          </a:bodyPr>
          <a:lstStyle/>
          <a:p>
            <a:pPr algn="r">
              <a:lnSpc>
                <a:spcPts val="1439"/>
              </a:lnSpc>
            </a:pPr>
            <a:r>
              <a:rPr sz="1200" b="0" i="0">
                <a:solidFill>
                  <a:srgbClr val="4D5A55"/>
                </a:solidFill>
                <a:latin typeface="Calibri"/>
              </a:rPr>
              <a:t>36 / 43</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1" fill="hold" nodeType="withEffect">
                                  <p:stCondLst>
                                    <p:cond delay="300"/>
                                  </p:stCondLst>
                                  <p:childTnLst>
                                    <p:set>
                                      <p:cBhvr>
                                        <p:cTn id="6" dur="1" fill="hold">
                                          <p:stCondLst>
                                            <p:cond delay="0"/>
                                          </p:stCondLst>
                                        </p:cTn>
                                        <p:tgtEl>
                                          <p:spTgt spid="3"/>
                                        </p:tgtEl>
                                        <p:attrNameLst>
                                          <p:attrName>style.visibility</p:attrName>
                                        </p:attrNameLst>
                                      </p:cBhvr>
                                      <p:to>
                                        <p:strVal val="visible"/>
                                      </p:to>
                                    </p:set>
                                    <p:anim calcmode="lin" valueType="num">
                                      <p:cBhvr>
                                        <p:cTn id="7" dur="700" fill="hold"/>
                                        <p:tgtEl>
                                          <p:spTgt spid="3"/>
                                        </p:tgtEl>
                                        <p:attrNameLst>
                                          <p:attrName>ppt_y</p:attrName>
                                        </p:attrNameLst>
                                      </p:cBhvr>
                                      <p:tavLst>
                                        <p:tav tm="0">
                                          <p:val>
                                            <p:strVal val="#ppt_y+.08"/>
                                          </p:val>
                                        </p:tav>
                                        <p:tav tm="100000">
                                          <p:val>
                                            <p:strVal val="#ppt_y"/>
                                          </p:val>
                                        </p:tav>
                                      </p:tavLst>
                                    </p:anim>
                                    <p:animEffect transition="in" filter="fade">
                                      <p:cBhvr>
                                        <p:cTn id="8" dur="700"/>
                                        <p:tgtEl>
                                          <p:spTgt spid="3"/>
                                        </p:tgtEl>
                                      </p:cBhvr>
                                    </p:animEffect>
                                  </p:childTnLst>
                                </p:cTn>
                              </p:par>
                              <p:par>
                                <p:cTn id="9" presetID="42" presetClass="entr" presetSubtype="1" fill="hold" nodeType="withEffect">
                                  <p:stCondLst>
                                    <p:cond delay="950"/>
                                  </p:stCondLst>
                                  <p:childTnLst>
                                    <p:set>
                                      <p:cBhvr>
                                        <p:cTn id="10" dur="1" fill="hold">
                                          <p:stCondLst>
                                            <p:cond delay="0"/>
                                          </p:stCondLst>
                                        </p:cTn>
                                        <p:tgtEl>
                                          <p:spTgt spid="4"/>
                                        </p:tgtEl>
                                        <p:attrNameLst>
                                          <p:attrName>style.visibility</p:attrName>
                                        </p:attrNameLst>
                                      </p:cBhvr>
                                      <p:to>
                                        <p:strVal val="visible"/>
                                      </p:to>
                                    </p:set>
                                    <p:anim calcmode="lin" valueType="num">
                                      <p:cBhvr>
                                        <p:cTn id="11" dur="700" fill="hold"/>
                                        <p:tgtEl>
                                          <p:spTgt spid="4"/>
                                        </p:tgtEl>
                                        <p:attrNameLst>
                                          <p:attrName>ppt_y</p:attrName>
                                        </p:attrNameLst>
                                      </p:cBhvr>
                                      <p:tavLst>
                                        <p:tav tm="0">
                                          <p:val>
                                            <p:strVal val="#ppt_y+.08"/>
                                          </p:val>
                                        </p:tav>
                                        <p:tav tm="100000">
                                          <p:val>
                                            <p:strVal val="#ppt_y"/>
                                          </p:val>
                                        </p:tav>
                                      </p:tavLst>
                                    </p:anim>
                                    <p:animEffect transition="in" filter="fade">
                                      <p:cBhvr>
                                        <p:cTn id="12" dur="700"/>
                                        <p:tgtEl>
                                          <p:spTgt spid="4"/>
                                        </p:tgtEl>
                                      </p:cBhvr>
                                    </p:animEffect>
                                  </p:childTnLst>
                                </p:cTn>
                              </p:par>
                              <p:par>
                                <p:cTn id="13" presetID="42" presetClass="entr" presetSubtype="1" fill="hold" nodeType="withEffect">
                                  <p:stCondLst>
                                    <p:cond delay="950"/>
                                  </p:stCondLst>
                                  <p:childTnLst>
                                    <p:set>
                                      <p:cBhvr>
                                        <p:cTn id="14" dur="1" fill="hold">
                                          <p:stCondLst>
                                            <p:cond delay="0"/>
                                          </p:stCondLst>
                                        </p:cTn>
                                        <p:tgtEl>
                                          <p:spTgt spid="5"/>
                                        </p:tgtEl>
                                        <p:attrNameLst>
                                          <p:attrName>style.visibility</p:attrName>
                                        </p:attrNameLst>
                                      </p:cBhvr>
                                      <p:to>
                                        <p:strVal val="visible"/>
                                      </p:to>
                                    </p:set>
                                    <p:anim calcmode="lin" valueType="num">
                                      <p:cBhvr>
                                        <p:cTn id="15" dur="700" fill="hold"/>
                                        <p:tgtEl>
                                          <p:spTgt spid="5"/>
                                        </p:tgtEl>
                                        <p:attrNameLst>
                                          <p:attrName>ppt_y</p:attrName>
                                        </p:attrNameLst>
                                      </p:cBhvr>
                                      <p:tavLst>
                                        <p:tav tm="0">
                                          <p:val>
                                            <p:strVal val="#ppt_y+.08"/>
                                          </p:val>
                                        </p:tav>
                                        <p:tav tm="100000">
                                          <p:val>
                                            <p:strVal val="#ppt_y"/>
                                          </p:val>
                                        </p:tav>
                                      </p:tavLst>
                                    </p:anim>
                                    <p:animEffect transition="in" filter="fade">
                                      <p:cBhvr>
                                        <p:cTn id="16" dur="700"/>
                                        <p:tgtEl>
                                          <p:spTgt spid="5"/>
                                        </p:tgtEl>
                                      </p:cBhvr>
                                    </p:animEffect>
                                  </p:childTnLst>
                                </p:cTn>
                              </p:par>
                              <p:par>
                                <p:cTn id="17" presetID="42" presetClass="entr" presetSubtype="1" fill="hold" nodeType="withEffect">
                                  <p:stCondLst>
                                    <p:cond delay="1600"/>
                                  </p:stCondLst>
                                  <p:childTnLst>
                                    <p:set>
                                      <p:cBhvr>
                                        <p:cTn id="18" dur="1" fill="hold">
                                          <p:stCondLst>
                                            <p:cond delay="0"/>
                                          </p:stCondLst>
                                        </p:cTn>
                                        <p:tgtEl>
                                          <p:spTgt spid="6"/>
                                        </p:tgtEl>
                                        <p:attrNameLst>
                                          <p:attrName>style.visibility</p:attrName>
                                        </p:attrNameLst>
                                      </p:cBhvr>
                                      <p:to>
                                        <p:strVal val="visible"/>
                                      </p:to>
                                    </p:set>
                                    <p:anim calcmode="lin" valueType="num">
                                      <p:cBhvr>
                                        <p:cTn id="19" dur="700" fill="hold"/>
                                        <p:tgtEl>
                                          <p:spTgt spid="6"/>
                                        </p:tgtEl>
                                        <p:attrNameLst>
                                          <p:attrName>ppt_y</p:attrName>
                                        </p:attrNameLst>
                                      </p:cBhvr>
                                      <p:tavLst>
                                        <p:tav tm="0">
                                          <p:val>
                                            <p:strVal val="#ppt_y+.08"/>
                                          </p:val>
                                        </p:tav>
                                        <p:tav tm="100000">
                                          <p:val>
                                            <p:strVal val="#ppt_y"/>
                                          </p:val>
                                        </p:tav>
                                      </p:tavLst>
                                    </p:anim>
                                    <p:animEffect transition="in" filter="fade">
                                      <p:cBhvr>
                                        <p:cTn id="20" dur="700"/>
                                        <p:tgtEl>
                                          <p:spTgt spid="6"/>
                                        </p:tgtEl>
                                      </p:cBhvr>
                                    </p:animEffect>
                                  </p:childTnLst>
                                </p:cTn>
                              </p:par>
                              <p:par>
                                <p:cTn id="21" presetID="42" presetClass="entr" presetSubtype="1" fill="hold" nodeType="withEffect">
                                  <p:stCondLst>
                                    <p:cond delay="1600"/>
                                  </p:stCondLst>
                                  <p:childTnLst>
                                    <p:set>
                                      <p:cBhvr>
                                        <p:cTn id="22" dur="1" fill="hold">
                                          <p:stCondLst>
                                            <p:cond delay="0"/>
                                          </p:stCondLst>
                                        </p:cTn>
                                        <p:tgtEl>
                                          <p:spTgt spid="7"/>
                                        </p:tgtEl>
                                        <p:attrNameLst>
                                          <p:attrName>style.visibility</p:attrName>
                                        </p:attrNameLst>
                                      </p:cBhvr>
                                      <p:to>
                                        <p:strVal val="visible"/>
                                      </p:to>
                                    </p:set>
                                    <p:anim calcmode="lin" valueType="num">
                                      <p:cBhvr>
                                        <p:cTn id="23" dur="700" fill="hold"/>
                                        <p:tgtEl>
                                          <p:spTgt spid="7"/>
                                        </p:tgtEl>
                                        <p:attrNameLst>
                                          <p:attrName>ppt_y</p:attrName>
                                        </p:attrNameLst>
                                      </p:cBhvr>
                                      <p:tavLst>
                                        <p:tav tm="0">
                                          <p:val>
                                            <p:strVal val="#ppt_y+.08"/>
                                          </p:val>
                                        </p:tav>
                                        <p:tav tm="100000">
                                          <p:val>
                                            <p:strVal val="#ppt_y"/>
                                          </p:val>
                                        </p:tav>
                                      </p:tavLst>
                                    </p:anim>
                                    <p:animEffect transition="in" filter="fade">
                                      <p:cBhvr>
                                        <p:cTn id="24" dur="700"/>
                                        <p:tgtEl>
                                          <p:spTgt spid="7"/>
                                        </p:tgtEl>
                                      </p:cBhvr>
                                    </p:animEffect>
                                  </p:childTnLst>
                                </p:cTn>
                              </p:par>
                              <p:par>
                                <p:cTn id="25" presetID="42" presetClass="entr" presetSubtype="1" fill="hold" nodeType="withEffect">
                                  <p:stCondLst>
                                    <p:cond delay="2250"/>
                                  </p:stCondLst>
                                  <p:childTnLst>
                                    <p:set>
                                      <p:cBhvr>
                                        <p:cTn id="26" dur="1" fill="hold">
                                          <p:stCondLst>
                                            <p:cond delay="0"/>
                                          </p:stCondLst>
                                        </p:cTn>
                                        <p:tgtEl>
                                          <p:spTgt spid="8"/>
                                        </p:tgtEl>
                                        <p:attrNameLst>
                                          <p:attrName>style.visibility</p:attrName>
                                        </p:attrNameLst>
                                      </p:cBhvr>
                                      <p:to>
                                        <p:strVal val="visible"/>
                                      </p:to>
                                    </p:set>
                                    <p:anim calcmode="lin" valueType="num">
                                      <p:cBhvr>
                                        <p:cTn id="27" dur="700" fill="hold"/>
                                        <p:tgtEl>
                                          <p:spTgt spid="8"/>
                                        </p:tgtEl>
                                        <p:attrNameLst>
                                          <p:attrName>ppt_y</p:attrName>
                                        </p:attrNameLst>
                                      </p:cBhvr>
                                      <p:tavLst>
                                        <p:tav tm="0">
                                          <p:val>
                                            <p:strVal val="#ppt_y+.08"/>
                                          </p:val>
                                        </p:tav>
                                        <p:tav tm="100000">
                                          <p:val>
                                            <p:strVal val="#ppt_y"/>
                                          </p:val>
                                        </p:tav>
                                      </p:tavLst>
                                    </p:anim>
                                    <p:animEffect transition="in" filter="fade">
                                      <p:cBhvr>
                                        <p:cTn id="28" dur="700"/>
                                        <p:tgtEl>
                                          <p:spTgt spid="8"/>
                                        </p:tgtEl>
                                      </p:cBhvr>
                                    </p:animEffect>
                                  </p:childTnLst>
                                </p:cTn>
                              </p:par>
                              <p:par>
                                <p:cTn id="29" presetID="42" presetClass="entr" presetSubtype="1" fill="hold" nodeType="withEffect">
                                  <p:stCondLst>
                                    <p:cond delay="2250"/>
                                  </p:stCondLst>
                                  <p:childTnLst>
                                    <p:set>
                                      <p:cBhvr>
                                        <p:cTn id="30" dur="1" fill="hold">
                                          <p:stCondLst>
                                            <p:cond delay="0"/>
                                          </p:stCondLst>
                                        </p:cTn>
                                        <p:tgtEl>
                                          <p:spTgt spid="9"/>
                                        </p:tgtEl>
                                        <p:attrNameLst>
                                          <p:attrName>style.visibility</p:attrName>
                                        </p:attrNameLst>
                                      </p:cBhvr>
                                      <p:to>
                                        <p:strVal val="visible"/>
                                      </p:to>
                                    </p:set>
                                    <p:anim calcmode="lin" valueType="num">
                                      <p:cBhvr>
                                        <p:cTn id="31" dur="700" fill="hold"/>
                                        <p:tgtEl>
                                          <p:spTgt spid="9"/>
                                        </p:tgtEl>
                                        <p:attrNameLst>
                                          <p:attrName>ppt_y</p:attrName>
                                        </p:attrNameLst>
                                      </p:cBhvr>
                                      <p:tavLst>
                                        <p:tav tm="0">
                                          <p:val>
                                            <p:strVal val="#ppt_y+.08"/>
                                          </p:val>
                                        </p:tav>
                                        <p:tav tm="100000">
                                          <p:val>
                                            <p:strVal val="#ppt_y"/>
                                          </p:val>
                                        </p:tav>
                                      </p:tavLst>
                                    </p:anim>
                                    <p:animEffect transition="in" filter="fade">
                                      <p:cBhvr>
                                        <p:cTn id="32" dur="7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3EEE4"/>
        </a:solidFill>
        <a:effectLst/>
      </p:bgPr>
    </p:bg>
    <p:spTree>
      <p:nvGrpSpPr>
        <p:cNvPr id="1" name=""/>
        <p:cNvGrpSpPr/>
        <p:nvPr/>
      </p:nvGrpSpPr>
      <p:grpSpPr>
        <a:xfrm>
          <a:off x="0" y="0"/>
          <a:ext cx="0" cy="0"/>
          <a:chOff x="0" y="0"/>
          <a:chExt cx="0" cy="0"/>
        </a:xfrm>
      </p:grpSpPr>
      <p:sp>
        <p:nvSpPr>
          <p:cNvPr id="2" name="TextBox 1"/>
          <p:cNvSpPr txBox="1"/>
          <p:nvPr/>
        </p:nvSpPr>
        <p:spPr>
          <a:xfrm>
            <a:off x="812800" y="660400"/>
            <a:ext cx="8255000" cy="182879"/>
          </a:xfrm>
          <a:prstGeom prst="rect">
            <a:avLst/>
          </a:prstGeom>
          <a:noFill/>
        </p:spPr>
        <p:txBody>
          <a:bodyPr wrap="square" lIns="0" tIns="0" rIns="0" bIns="0" anchor="t">
            <a:spAutoFit/>
          </a:bodyPr>
          <a:lstStyle/>
          <a:p>
            <a:pPr algn="l">
              <a:lnSpc>
                <a:spcPts val="1439"/>
              </a:lnSpc>
            </a:pPr>
            <a:r>
              <a:rPr sz="1200" b="1" i="0" spc="200">
                <a:solidFill>
                  <a:srgbClr val="B93A17"/>
                </a:solidFill>
                <a:latin typeface="Calibri"/>
              </a:rPr>
              <a:t>MES TRAVAUX ET MES COLLABORATIONS</a:t>
            </a:r>
          </a:p>
        </p:txBody>
      </p:sp>
      <p:sp>
        <p:nvSpPr>
          <p:cNvPr id="3" name="TextBox 2"/>
          <p:cNvSpPr txBox="1"/>
          <p:nvPr/>
        </p:nvSpPr>
        <p:spPr>
          <a:xfrm>
            <a:off x="812800" y="1041400"/>
            <a:ext cx="9525000" cy="686816"/>
          </a:xfrm>
          <a:prstGeom prst="rect">
            <a:avLst/>
          </a:prstGeom>
          <a:noFill/>
        </p:spPr>
        <p:txBody>
          <a:bodyPr wrap="square" lIns="0" tIns="0" rIns="0" bIns="0" anchor="t">
            <a:spAutoFit/>
          </a:bodyPr>
          <a:lstStyle/>
          <a:p>
            <a:pPr algn="l">
              <a:lnSpc>
                <a:spcPts val="5408"/>
              </a:lnSpc>
            </a:pPr>
            <a:r>
              <a:rPr sz="4368" b="0" i="0" spc="-100">
                <a:solidFill>
                  <a:srgbClr val="10211D"/>
                </a:solidFill>
                <a:latin typeface="Cambria"/>
              </a:rPr>
              <a:t>Des compétences réunies autour d’un besoin</a:t>
            </a:r>
          </a:p>
        </p:txBody>
      </p:sp>
      <p:cxnSp>
        <p:nvCxnSpPr>
          <p:cNvPr id="4" name="Connector 3"/>
          <p:cNvCxnSpPr/>
          <p:nvPr/>
        </p:nvCxnSpPr>
        <p:spPr>
          <a:xfrm>
            <a:off x="812800" y="3175000"/>
            <a:ext cx="3048000" cy="0"/>
          </a:xfrm>
          <a:prstGeom prst="line">
            <a:avLst/>
          </a:prstGeom>
          <a:ln w="9525">
            <a:solidFill>
              <a:srgbClr val="B3B5AC"/>
            </a:solidFill>
          </a:ln>
          <a:effectLst/>
        </p:spPr>
      </p:cxnSp>
      <p:sp>
        <p:nvSpPr>
          <p:cNvPr id="5" name="TextBox 4"/>
          <p:cNvSpPr txBox="1"/>
          <p:nvPr/>
        </p:nvSpPr>
        <p:spPr>
          <a:xfrm>
            <a:off x="812800" y="3378200"/>
            <a:ext cx="3048000" cy="1121410"/>
          </a:xfrm>
          <a:prstGeom prst="rect">
            <a:avLst/>
          </a:prstGeom>
          <a:noFill/>
        </p:spPr>
        <p:txBody>
          <a:bodyPr wrap="square" lIns="0" tIns="0" rIns="0" bIns="0" anchor="t">
            <a:spAutoFit/>
          </a:bodyPr>
          <a:lstStyle/>
          <a:p>
            <a:pPr algn="l">
              <a:lnSpc>
                <a:spcPts val="3150"/>
              </a:lnSpc>
            </a:pPr>
            <a:r>
              <a:rPr sz="2760" b="0" i="0">
                <a:solidFill>
                  <a:srgbClr val="10211D"/>
                </a:solidFill>
                <a:latin typeface="Cambria"/>
              </a:rPr>
              <a:t>Annaba</a:t>
            </a:r>
          </a:p>
          <a:p>
            <a:pPr algn="l">
              <a:lnSpc>
                <a:spcPts val="2240"/>
              </a:lnSpc>
              <a:spcBef>
                <a:spcPts val="1200"/>
              </a:spcBef>
            </a:pPr>
            <a:r>
              <a:rPr sz="1600" b="0" i="0">
                <a:solidFill>
                  <a:srgbClr val="4D5A55"/>
                </a:solidFill>
                <a:latin typeface="Calibri"/>
              </a:rPr>
              <a:t>Des formations pour soignants et ingénieurs.</a:t>
            </a:r>
          </a:p>
        </p:txBody>
      </p:sp>
      <p:cxnSp>
        <p:nvCxnSpPr>
          <p:cNvPr id="6" name="Connector 5"/>
          <p:cNvCxnSpPr/>
          <p:nvPr/>
        </p:nvCxnSpPr>
        <p:spPr>
          <a:xfrm>
            <a:off x="4572000" y="3175000"/>
            <a:ext cx="3048000" cy="0"/>
          </a:xfrm>
          <a:prstGeom prst="line">
            <a:avLst/>
          </a:prstGeom>
          <a:ln w="9525">
            <a:solidFill>
              <a:srgbClr val="B3B5AC"/>
            </a:solidFill>
          </a:ln>
          <a:effectLst/>
        </p:spPr>
      </p:cxnSp>
      <p:sp>
        <p:nvSpPr>
          <p:cNvPr id="7" name="TextBox 6"/>
          <p:cNvSpPr txBox="1"/>
          <p:nvPr/>
        </p:nvSpPr>
        <p:spPr>
          <a:xfrm>
            <a:off x="4572000" y="3378200"/>
            <a:ext cx="3048000" cy="1121410"/>
          </a:xfrm>
          <a:prstGeom prst="rect">
            <a:avLst/>
          </a:prstGeom>
          <a:noFill/>
        </p:spPr>
        <p:txBody>
          <a:bodyPr wrap="square" lIns="0" tIns="0" rIns="0" bIns="0" anchor="t">
            <a:spAutoFit/>
          </a:bodyPr>
          <a:lstStyle/>
          <a:p>
            <a:pPr algn="l">
              <a:lnSpc>
                <a:spcPts val="3150"/>
              </a:lnSpc>
            </a:pPr>
            <a:r>
              <a:rPr sz="2760" b="0" i="0">
                <a:solidFill>
                  <a:srgbClr val="10211D"/>
                </a:solidFill>
                <a:latin typeface="Cambria"/>
              </a:rPr>
              <a:t>Alger</a:t>
            </a:r>
          </a:p>
          <a:p>
            <a:pPr algn="l">
              <a:lnSpc>
                <a:spcPts val="2240"/>
              </a:lnSpc>
              <a:spcBef>
                <a:spcPts val="1200"/>
              </a:spcBef>
            </a:pPr>
            <a:r>
              <a:rPr sz="1600" b="0" i="0">
                <a:solidFill>
                  <a:srgbClr val="4D5A55"/>
                </a:solidFill>
                <a:latin typeface="Calibri"/>
              </a:rPr>
              <a:t>Un hackathon de santé métabolique en préparation.</a:t>
            </a:r>
          </a:p>
        </p:txBody>
      </p:sp>
      <p:cxnSp>
        <p:nvCxnSpPr>
          <p:cNvPr id="8" name="Connector 7"/>
          <p:cNvCxnSpPr/>
          <p:nvPr/>
        </p:nvCxnSpPr>
        <p:spPr>
          <a:xfrm>
            <a:off x="8331200" y="3175000"/>
            <a:ext cx="3048000" cy="0"/>
          </a:xfrm>
          <a:prstGeom prst="line">
            <a:avLst/>
          </a:prstGeom>
          <a:ln w="9525">
            <a:solidFill>
              <a:srgbClr val="B3B5AC"/>
            </a:solidFill>
          </a:ln>
          <a:effectLst/>
        </p:spPr>
      </p:cxnSp>
      <p:sp>
        <p:nvSpPr>
          <p:cNvPr id="9" name="TextBox 8"/>
          <p:cNvSpPr txBox="1"/>
          <p:nvPr/>
        </p:nvSpPr>
        <p:spPr>
          <a:xfrm>
            <a:off x="8331200" y="3378200"/>
            <a:ext cx="3048000" cy="1121410"/>
          </a:xfrm>
          <a:prstGeom prst="rect">
            <a:avLst/>
          </a:prstGeom>
          <a:noFill/>
        </p:spPr>
        <p:txBody>
          <a:bodyPr wrap="square" lIns="0" tIns="0" rIns="0" bIns="0" anchor="t">
            <a:spAutoFit/>
          </a:bodyPr>
          <a:lstStyle/>
          <a:p>
            <a:pPr algn="l">
              <a:lnSpc>
                <a:spcPts val="3150"/>
              </a:lnSpc>
            </a:pPr>
            <a:r>
              <a:rPr sz="2760" b="0" i="0">
                <a:solidFill>
                  <a:srgbClr val="10211D"/>
                </a:solidFill>
                <a:latin typeface="Cambria"/>
              </a:rPr>
              <a:t>IMT Mines Alès</a:t>
            </a:r>
          </a:p>
          <a:p>
            <a:pPr algn="l">
              <a:lnSpc>
                <a:spcPts val="2240"/>
              </a:lnSpc>
              <a:spcBef>
                <a:spcPts val="1200"/>
              </a:spcBef>
            </a:pPr>
            <a:r>
              <a:rPr sz="1600" b="0" i="0">
                <a:solidFill>
                  <a:srgbClr val="4D5A55"/>
                </a:solidFill>
                <a:latin typeface="Calibri"/>
              </a:rPr>
              <a:t>Une collaboration autour des travaux et de la formation.</a:t>
            </a:r>
          </a:p>
        </p:txBody>
      </p:sp>
      <p:sp>
        <p:nvSpPr>
          <p:cNvPr id="10" name="TextBox 9"/>
          <p:cNvSpPr txBox="1"/>
          <p:nvPr/>
        </p:nvSpPr>
        <p:spPr>
          <a:xfrm>
            <a:off x="10109200" y="6268720"/>
            <a:ext cx="1270000" cy="182879"/>
          </a:xfrm>
          <a:prstGeom prst="rect">
            <a:avLst/>
          </a:prstGeom>
          <a:noFill/>
        </p:spPr>
        <p:txBody>
          <a:bodyPr wrap="square" lIns="0" tIns="0" rIns="0" bIns="0" anchor="t">
            <a:spAutoFit/>
          </a:bodyPr>
          <a:lstStyle/>
          <a:p>
            <a:pPr algn="r">
              <a:lnSpc>
                <a:spcPts val="1439"/>
              </a:lnSpc>
            </a:pPr>
            <a:r>
              <a:rPr sz="1200" b="0" i="0">
                <a:solidFill>
                  <a:srgbClr val="4D5A55"/>
                </a:solidFill>
                <a:latin typeface="Calibri"/>
              </a:rPr>
              <a:t>37 / 43</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1" fill="hold" nodeType="withEffect">
                                  <p:stCondLst>
                                    <p:cond delay="300"/>
                                  </p:stCondLst>
                                  <p:childTnLst>
                                    <p:set>
                                      <p:cBhvr>
                                        <p:cTn id="6" dur="1" fill="hold">
                                          <p:stCondLst>
                                            <p:cond delay="0"/>
                                          </p:stCondLst>
                                        </p:cTn>
                                        <p:tgtEl>
                                          <p:spTgt spid="3"/>
                                        </p:tgtEl>
                                        <p:attrNameLst>
                                          <p:attrName>style.visibility</p:attrName>
                                        </p:attrNameLst>
                                      </p:cBhvr>
                                      <p:to>
                                        <p:strVal val="visible"/>
                                      </p:to>
                                    </p:set>
                                    <p:anim calcmode="lin" valueType="num">
                                      <p:cBhvr>
                                        <p:cTn id="7" dur="700" fill="hold"/>
                                        <p:tgtEl>
                                          <p:spTgt spid="3"/>
                                        </p:tgtEl>
                                        <p:attrNameLst>
                                          <p:attrName>ppt_y</p:attrName>
                                        </p:attrNameLst>
                                      </p:cBhvr>
                                      <p:tavLst>
                                        <p:tav tm="0">
                                          <p:val>
                                            <p:strVal val="#ppt_y+.08"/>
                                          </p:val>
                                        </p:tav>
                                        <p:tav tm="100000">
                                          <p:val>
                                            <p:strVal val="#ppt_y"/>
                                          </p:val>
                                        </p:tav>
                                      </p:tavLst>
                                    </p:anim>
                                    <p:animEffect transition="in" filter="fade">
                                      <p:cBhvr>
                                        <p:cTn id="8" dur="700"/>
                                        <p:tgtEl>
                                          <p:spTgt spid="3"/>
                                        </p:tgtEl>
                                      </p:cBhvr>
                                    </p:animEffect>
                                  </p:childTnLst>
                                </p:cTn>
                              </p:par>
                              <p:par>
                                <p:cTn id="9" presetID="42" presetClass="entr" presetSubtype="1" fill="hold" nodeType="withEffect">
                                  <p:stCondLst>
                                    <p:cond delay="950"/>
                                  </p:stCondLst>
                                  <p:childTnLst>
                                    <p:set>
                                      <p:cBhvr>
                                        <p:cTn id="10" dur="1" fill="hold">
                                          <p:stCondLst>
                                            <p:cond delay="0"/>
                                          </p:stCondLst>
                                        </p:cTn>
                                        <p:tgtEl>
                                          <p:spTgt spid="4"/>
                                        </p:tgtEl>
                                        <p:attrNameLst>
                                          <p:attrName>style.visibility</p:attrName>
                                        </p:attrNameLst>
                                      </p:cBhvr>
                                      <p:to>
                                        <p:strVal val="visible"/>
                                      </p:to>
                                    </p:set>
                                    <p:anim calcmode="lin" valueType="num">
                                      <p:cBhvr>
                                        <p:cTn id="11" dur="700" fill="hold"/>
                                        <p:tgtEl>
                                          <p:spTgt spid="4"/>
                                        </p:tgtEl>
                                        <p:attrNameLst>
                                          <p:attrName>ppt_y</p:attrName>
                                        </p:attrNameLst>
                                      </p:cBhvr>
                                      <p:tavLst>
                                        <p:tav tm="0">
                                          <p:val>
                                            <p:strVal val="#ppt_y+.08"/>
                                          </p:val>
                                        </p:tav>
                                        <p:tav tm="100000">
                                          <p:val>
                                            <p:strVal val="#ppt_y"/>
                                          </p:val>
                                        </p:tav>
                                      </p:tavLst>
                                    </p:anim>
                                    <p:animEffect transition="in" filter="fade">
                                      <p:cBhvr>
                                        <p:cTn id="12" dur="700"/>
                                        <p:tgtEl>
                                          <p:spTgt spid="4"/>
                                        </p:tgtEl>
                                      </p:cBhvr>
                                    </p:animEffect>
                                  </p:childTnLst>
                                </p:cTn>
                              </p:par>
                              <p:par>
                                <p:cTn id="13" presetID="42" presetClass="entr" presetSubtype="1" fill="hold" nodeType="withEffect">
                                  <p:stCondLst>
                                    <p:cond delay="950"/>
                                  </p:stCondLst>
                                  <p:childTnLst>
                                    <p:set>
                                      <p:cBhvr>
                                        <p:cTn id="14" dur="1" fill="hold">
                                          <p:stCondLst>
                                            <p:cond delay="0"/>
                                          </p:stCondLst>
                                        </p:cTn>
                                        <p:tgtEl>
                                          <p:spTgt spid="5"/>
                                        </p:tgtEl>
                                        <p:attrNameLst>
                                          <p:attrName>style.visibility</p:attrName>
                                        </p:attrNameLst>
                                      </p:cBhvr>
                                      <p:to>
                                        <p:strVal val="visible"/>
                                      </p:to>
                                    </p:set>
                                    <p:anim calcmode="lin" valueType="num">
                                      <p:cBhvr>
                                        <p:cTn id="15" dur="700" fill="hold"/>
                                        <p:tgtEl>
                                          <p:spTgt spid="5"/>
                                        </p:tgtEl>
                                        <p:attrNameLst>
                                          <p:attrName>ppt_y</p:attrName>
                                        </p:attrNameLst>
                                      </p:cBhvr>
                                      <p:tavLst>
                                        <p:tav tm="0">
                                          <p:val>
                                            <p:strVal val="#ppt_y+.08"/>
                                          </p:val>
                                        </p:tav>
                                        <p:tav tm="100000">
                                          <p:val>
                                            <p:strVal val="#ppt_y"/>
                                          </p:val>
                                        </p:tav>
                                      </p:tavLst>
                                    </p:anim>
                                    <p:animEffect transition="in" filter="fade">
                                      <p:cBhvr>
                                        <p:cTn id="16" dur="700"/>
                                        <p:tgtEl>
                                          <p:spTgt spid="5"/>
                                        </p:tgtEl>
                                      </p:cBhvr>
                                    </p:animEffect>
                                  </p:childTnLst>
                                </p:cTn>
                              </p:par>
                              <p:par>
                                <p:cTn id="17" presetID="42" presetClass="entr" presetSubtype="1" fill="hold" nodeType="withEffect">
                                  <p:stCondLst>
                                    <p:cond delay="1600"/>
                                  </p:stCondLst>
                                  <p:childTnLst>
                                    <p:set>
                                      <p:cBhvr>
                                        <p:cTn id="18" dur="1" fill="hold">
                                          <p:stCondLst>
                                            <p:cond delay="0"/>
                                          </p:stCondLst>
                                        </p:cTn>
                                        <p:tgtEl>
                                          <p:spTgt spid="6"/>
                                        </p:tgtEl>
                                        <p:attrNameLst>
                                          <p:attrName>style.visibility</p:attrName>
                                        </p:attrNameLst>
                                      </p:cBhvr>
                                      <p:to>
                                        <p:strVal val="visible"/>
                                      </p:to>
                                    </p:set>
                                    <p:anim calcmode="lin" valueType="num">
                                      <p:cBhvr>
                                        <p:cTn id="19" dur="700" fill="hold"/>
                                        <p:tgtEl>
                                          <p:spTgt spid="6"/>
                                        </p:tgtEl>
                                        <p:attrNameLst>
                                          <p:attrName>ppt_y</p:attrName>
                                        </p:attrNameLst>
                                      </p:cBhvr>
                                      <p:tavLst>
                                        <p:tav tm="0">
                                          <p:val>
                                            <p:strVal val="#ppt_y+.08"/>
                                          </p:val>
                                        </p:tav>
                                        <p:tav tm="100000">
                                          <p:val>
                                            <p:strVal val="#ppt_y"/>
                                          </p:val>
                                        </p:tav>
                                      </p:tavLst>
                                    </p:anim>
                                    <p:animEffect transition="in" filter="fade">
                                      <p:cBhvr>
                                        <p:cTn id="20" dur="700"/>
                                        <p:tgtEl>
                                          <p:spTgt spid="6"/>
                                        </p:tgtEl>
                                      </p:cBhvr>
                                    </p:animEffect>
                                  </p:childTnLst>
                                </p:cTn>
                              </p:par>
                              <p:par>
                                <p:cTn id="21" presetID="42" presetClass="entr" presetSubtype="1" fill="hold" nodeType="withEffect">
                                  <p:stCondLst>
                                    <p:cond delay="1600"/>
                                  </p:stCondLst>
                                  <p:childTnLst>
                                    <p:set>
                                      <p:cBhvr>
                                        <p:cTn id="22" dur="1" fill="hold">
                                          <p:stCondLst>
                                            <p:cond delay="0"/>
                                          </p:stCondLst>
                                        </p:cTn>
                                        <p:tgtEl>
                                          <p:spTgt spid="7"/>
                                        </p:tgtEl>
                                        <p:attrNameLst>
                                          <p:attrName>style.visibility</p:attrName>
                                        </p:attrNameLst>
                                      </p:cBhvr>
                                      <p:to>
                                        <p:strVal val="visible"/>
                                      </p:to>
                                    </p:set>
                                    <p:anim calcmode="lin" valueType="num">
                                      <p:cBhvr>
                                        <p:cTn id="23" dur="700" fill="hold"/>
                                        <p:tgtEl>
                                          <p:spTgt spid="7"/>
                                        </p:tgtEl>
                                        <p:attrNameLst>
                                          <p:attrName>ppt_y</p:attrName>
                                        </p:attrNameLst>
                                      </p:cBhvr>
                                      <p:tavLst>
                                        <p:tav tm="0">
                                          <p:val>
                                            <p:strVal val="#ppt_y+.08"/>
                                          </p:val>
                                        </p:tav>
                                        <p:tav tm="100000">
                                          <p:val>
                                            <p:strVal val="#ppt_y"/>
                                          </p:val>
                                        </p:tav>
                                      </p:tavLst>
                                    </p:anim>
                                    <p:animEffect transition="in" filter="fade">
                                      <p:cBhvr>
                                        <p:cTn id="24" dur="700"/>
                                        <p:tgtEl>
                                          <p:spTgt spid="7"/>
                                        </p:tgtEl>
                                      </p:cBhvr>
                                    </p:animEffect>
                                  </p:childTnLst>
                                </p:cTn>
                              </p:par>
                              <p:par>
                                <p:cTn id="25" presetID="42" presetClass="entr" presetSubtype="1" fill="hold" nodeType="withEffect">
                                  <p:stCondLst>
                                    <p:cond delay="2250"/>
                                  </p:stCondLst>
                                  <p:childTnLst>
                                    <p:set>
                                      <p:cBhvr>
                                        <p:cTn id="26" dur="1" fill="hold">
                                          <p:stCondLst>
                                            <p:cond delay="0"/>
                                          </p:stCondLst>
                                        </p:cTn>
                                        <p:tgtEl>
                                          <p:spTgt spid="8"/>
                                        </p:tgtEl>
                                        <p:attrNameLst>
                                          <p:attrName>style.visibility</p:attrName>
                                        </p:attrNameLst>
                                      </p:cBhvr>
                                      <p:to>
                                        <p:strVal val="visible"/>
                                      </p:to>
                                    </p:set>
                                    <p:anim calcmode="lin" valueType="num">
                                      <p:cBhvr>
                                        <p:cTn id="27" dur="700" fill="hold"/>
                                        <p:tgtEl>
                                          <p:spTgt spid="8"/>
                                        </p:tgtEl>
                                        <p:attrNameLst>
                                          <p:attrName>ppt_y</p:attrName>
                                        </p:attrNameLst>
                                      </p:cBhvr>
                                      <p:tavLst>
                                        <p:tav tm="0">
                                          <p:val>
                                            <p:strVal val="#ppt_y+.08"/>
                                          </p:val>
                                        </p:tav>
                                        <p:tav tm="100000">
                                          <p:val>
                                            <p:strVal val="#ppt_y"/>
                                          </p:val>
                                        </p:tav>
                                      </p:tavLst>
                                    </p:anim>
                                    <p:animEffect transition="in" filter="fade">
                                      <p:cBhvr>
                                        <p:cTn id="28" dur="700"/>
                                        <p:tgtEl>
                                          <p:spTgt spid="8"/>
                                        </p:tgtEl>
                                      </p:cBhvr>
                                    </p:animEffect>
                                  </p:childTnLst>
                                </p:cTn>
                              </p:par>
                              <p:par>
                                <p:cTn id="29" presetID="42" presetClass="entr" presetSubtype="1" fill="hold" nodeType="withEffect">
                                  <p:stCondLst>
                                    <p:cond delay="2250"/>
                                  </p:stCondLst>
                                  <p:childTnLst>
                                    <p:set>
                                      <p:cBhvr>
                                        <p:cTn id="30" dur="1" fill="hold">
                                          <p:stCondLst>
                                            <p:cond delay="0"/>
                                          </p:stCondLst>
                                        </p:cTn>
                                        <p:tgtEl>
                                          <p:spTgt spid="9"/>
                                        </p:tgtEl>
                                        <p:attrNameLst>
                                          <p:attrName>style.visibility</p:attrName>
                                        </p:attrNameLst>
                                      </p:cBhvr>
                                      <p:to>
                                        <p:strVal val="visible"/>
                                      </p:to>
                                    </p:set>
                                    <p:anim calcmode="lin" valueType="num">
                                      <p:cBhvr>
                                        <p:cTn id="31" dur="700" fill="hold"/>
                                        <p:tgtEl>
                                          <p:spTgt spid="9"/>
                                        </p:tgtEl>
                                        <p:attrNameLst>
                                          <p:attrName>ppt_y</p:attrName>
                                        </p:attrNameLst>
                                      </p:cBhvr>
                                      <p:tavLst>
                                        <p:tav tm="0">
                                          <p:val>
                                            <p:strVal val="#ppt_y+.08"/>
                                          </p:val>
                                        </p:tav>
                                        <p:tav tm="100000">
                                          <p:val>
                                            <p:strVal val="#ppt_y"/>
                                          </p:val>
                                        </p:tav>
                                      </p:tavLst>
                                    </p:anim>
                                    <p:animEffect transition="in" filter="fade">
                                      <p:cBhvr>
                                        <p:cTn id="32" dur="7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10211D"/>
        </a:solidFill>
        <a:effectLst/>
      </p:bgPr>
    </p:bg>
    <p:spTree>
      <p:nvGrpSpPr>
        <p:cNvPr id="1" name=""/>
        <p:cNvGrpSpPr/>
        <p:nvPr/>
      </p:nvGrpSpPr>
      <p:grpSpPr>
        <a:xfrm>
          <a:off x="0" y="0"/>
          <a:ext cx="0" cy="0"/>
          <a:chOff x="0" y="0"/>
          <a:chExt cx="0" cy="0"/>
        </a:xfrm>
      </p:grpSpPr>
      <p:pic>
        <p:nvPicPr>
          <p:cNvPr id="2" name="s01.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
        <p:nvSpPr>
          <p:cNvPr id="3" name="TextBox 2"/>
          <p:cNvSpPr txBox="1"/>
          <p:nvPr/>
        </p:nvSpPr>
        <p:spPr>
          <a:xfrm>
            <a:off x="812800" y="1270000"/>
            <a:ext cx="8255000" cy="2438400"/>
          </a:xfrm>
          <a:prstGeom prst="rect">
            <a:avLst/>
          </a:prstGeom>
          <a:noFill/>
        </p:spPr>
        <p:txBody>
          <a:bodyPr wrap="square" lIns="0" tIns="0" rIns="0" bIns="0" anchor="t">
            <a:spAutoFit/>
          </a:bodyPr>
          <a:lstStyle/>
          <a:p>
            <a:pPr algn="l">
              <a:lnSpc>
                <a:spcPts val="6400"/>
              </a:lnSpc>
            </a:pPr>
            <a:r>
              <a:rPr sz="5888" b="0" i="0" spc="-150">
                <a:solidFill>
                  <a:srgbClr val="F3EEE4"/>
                </a:solidFill>
                <a:latin typeface="Cambria"/>
              </a:rPr>
              <a:t>Aider davantage de personnes à rester en bonne santé et </a:t>
            </a:r>
            <a:r>
              <a:rPr sz="5888" b="0" i="1" spc="-150">
                <a:solidFill>
                  <a:srgbClr val="F3EEE4"/>
                </a:solidFill>
                <a:latin typeface="Cambria"/>
              </a:rPr>
              <a:t>en mouvement</a:t>
            </a:r>
          </a:p>
        </p:txBody>
      </p:sp>
      <p:sp>
        <p:nvSpPr>
          <p:cNvPr id="4" name="TextBox 3"/>
          <p:cNvSpPr txBox="1"/>
          <p:nvPr/>
        </p:nvSpPr>
        <p:spPr>
          <a:xfrm>
            <a:off x="812800" y="4699000"/>
            <a:ext cx="6350000" cy="568960"/>
          </a:xfrm>
          <a:prstGeom prst="rect">
            <a:avLst/>
          </a:prstGeom>
          <a:noFill/>
        </p:spPr>
        <p:txBody>
          <a:bodyPr wrap="square" lIns="0" tIns="0" rIns="0" bIns="0" anchor="t">
            <a:spAutoFit/>
          </a:bodyPr>
          <a:lstStyle/>
          <a:p>
            <a:pPr algn="l">
              <a:lnSpc>
                <a:spcPts val="2240"/>
              </a:lnSpc>
            </a:pPr>
            <a:r>
              <a:rPr sz="1600" b="0" i="0">
                <a:solidFill>
                  <a:srgbClr val="C5D0C9"/>
                </a:solidFill>
                <a:latin typeface="Calibri"/>
              </a:rPr>
              <a:t>C’est l’ambition de mes travaux sur la prédiction du métabolisme grâce à l’IA.</a:t>
            </a:r>
          </a:p>
        </p:txBody>
      </p:sp>
      <p:sp>
        <p:nvSpPr>
          <p:cNvPr id="5" name="TextBox 4"/>
          <p:cNvSpPr txBox="1"/>
          <p:nvPr/>
        </p:nvSpPr>
        <p:spPr>
          <a:xfrm>
            <a:off x="10109200" y="6268720"/>
            <a:ext cx="1270000" cy="182879"/>
          </a:xfrm>
          <a:prstGeom prst="rect">
            <a:avLst/>
          </a:prstGeom>
          <a:noFill/>
        </p:spPr>
        <p:txBody>
          <a:bodyPr wrap="square" lIns="0" tIns="0" rIns="0" bIns="0" anchor="t">
            <a:spAutoFit/>
          </a:bodyPr>
          <a:lstStyle/>
          <a:p>
            <a:pPr algn="r">
              <a:lnSpc>
                <a:spcPts val="1439"/>
              </a:lnSpc>
            </a:pPr>
            <a:r>
              <a:rPr sz="1200" b="0" i="0">
                <a:solidFill>
                  <a:srgbClr val="9DB0A7"/>
                </a:solidFill>
                <a:latin typeface="Calibri"/>
              </a:rPr>
              <a:t>38 / 43</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par>
                                <p:cTn id="7" presetID="42" presetClass="entr" presetSubtype="1" fill="hold" nodeType="withEffect">
                                  <p:stCondLst>
                                    <p:cond delay="300"/>
                                  </p:stCondLst>
                                  <p:childTnLst>
                                    <p:set>
                                      <p:cBhvr>
                                        <p:cTn id="8" dur="1" fill="hold">
                                          <p:stCondLst>
                                            <p:cond delay="0"/>
                                          </p:stCondLst>
                                        </p:cTn>
                                        <p:tgtEl>
                                          <p:spTgt spid="3"/>
                                        </p:tgtEl>
                                        <p:attrNameLst>
                                          <p:attrName>style.visibility</p:attrName>
                                        </p:attrNameLst>
                                      </p:cBhvr>
                                      <p:to>
                                        <p:strVal val="visible"/>
                                      </p:to>
                                    </p:set>
                                    <p:anim calcmode="lin" valueType="num">
                                      <p:cBhvr>
                                        <p:cTn id="9" dur="700" fill="hold"/>
                                        <p:tgtEl>
                                          <p:spTgt spid="3"/>
                                        </p:tgtEl>
                                        <p:attrNameLst>
                                          <p:attrName>ppt_y</p:attrName>
                                        </p:attrNameLst>
                                      </p:cBhvr>
                                      <p:tavLst>
                                        <p:tav tm="0">
                                          <p:val>
                                            <p:strVal val="#ppt_y+.08"/>
                                          </p:val>
                                        </p:tav>
                                        <p:tav tm="100000">
                                          <p:val>
                                            <p:strVal val="#ppt_y"/>
                                          </p:val>
                                        </p:tav>
                                      </p:tavLst>
                                    </p:anim>
                                    <p:animEffect transition="in" filter="fade">
                                      <p:cBhvr>
                                        <p:cTn id="10" dur="700"/>
                                        <p:tgtEl>
                                          <p:spTgt spid="3"/>
                                        </p:tgtEl>
                                      </p:cBhvr>
                                    </p:animEffect>
                                  </p:childTnLst>
                                </p:cTn>
                              </p:par>
                              <p:par>
                                <p:cTn id="11" presetID="42" presetClass="entr" presetSubtype="1" fill="hold" nodeType="withEffect">
                                  <p:stCondLst>
                                    <p:cond delay="950"/>
                                  </p:stCondLst>
                                  <p:childTnLst>
                                    <p:set>
                                      <p:cBhvr>
                                        <p:cTn id="12" dur="1" fill="hold">
                                          <p:stCondLst>
                                            <p:cond delay="0"/>
                                          </p:stCondLst>
                                        </p:cTn>
                                        <p:tgtEl>
                                          <p:spTgt spid="4"/>
                                        </p:tgtEl>
                                        <p:attrNameLst>
                                          <p:attrName>style.visibility</p:attrName>
                                        </p:attrNameLst>
                                      </p:cBhvr>
                                      <p:to>
                                        <p:strVal val="visible"/>
                                      </p:to>
                                    </p:set>
                                    <p:anim calcmode="lin" valueType="num">
                                      <p:cBhvr>
                                        <p:cTn id="13" dur="700" fill="hold"/>
                                        <p:tgtEl>
                                          <p:spTgt spid="4"/>
                                        </p:tgtEl>
                                        <p:attrNameLst>
                                          <p:attrName>ppt_y</p:attrName>
                                        </p:attrNameLst>
                                      </p:cBhvr>
                                      <p:tavLst>
                                        <p:tav tm="0">
                                          <p:val>
                                            <p:strVal val="#ppt_y+.08"/>
                                          </p:val>
                                        </p:tav>
                                        <p:tav tm="100000">
                                          <p:val>
                                            <p:strVal val="#ppt_y"/>
                                          </p:val>
                                        </p:tav>
                                      </p:tavLst>
                                    </p:anim>
                                    <p:animEffect transition="in" filter="fade">
                                      <p:cBhvr>
                                        <p:cTn id="14" dur="7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0" showWhenStopped="0">
                <p:cTn id="15" repeatCount="indefinite" fill="hold" display="0">
                  <p:stCondLst>
                    <p:cond delay="indefinite"/>
                  </p:stCondLst>
                  <p:endCondLst>
                    <p:cond evt="onStopAudio" delay="0">
                      <p:tgtEl>
                        <p:sldTgt/>
                      </p:tgtEl>
                    </p:cond>
                  </p:endCondLst>
                </p:cTn>
                <p:tgtEl>
                  <p:spTgt spid="2"/>
                </p:tgtEl>
              </p:cMediaNode>
            </p:vide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10211D"/>
        </a:solidFill>
        <a:effectLst/>
      </p:bgPr>
    </p:bg>
    <p:spTree>
      <p:nvGrpSpPr>
        <p:cNvPr id="1" name=""/>
        <p:cNvGrpSpPr/>
        <p:nvPr/>
      </p:nvGrpSpPr>
      <p:grpSpPr>
        <a:xfrm>
          <a:off x="0" y="0"/>
          <a:ext cx="0" cy="0"/>
          <a:chOff x="0" y="0"/>
          <a:chExt cx="0" cy="0"/>
        </a:xfrm>
      </p:grpSpPr>
      <p:sp>
        <p:nvSpPr>
          <p:cNvPr id="2" name="TextBox 1"/>
          <p:cNvSpPr txBox="1"/>
          <p:nvPr/>
        </p:nvSpPr>
        <p:spPr>
          <a:xfrm>
            <a:off x="812800" y="660400"/>
            <a:ext cx="8255000" cy="182879"/>
          </a:xfrm>
          <a:prstGeom prst="rect">
            <a:avLst/>
          </a:prstGeom>
          <a:noFill/>
        </p:spPr>
        <p:txBody>
          <a:bodyPr wrap="square" lIns="0" tIns="0" rIns="0" bIns="0" anchor="t">
            <a:spAutoFit/>
          </a:bodyPr>
          <a:lstStyle/>
          <a:p>
            <a:pPr algn="l">
              <a:lnSpc>
                <a:spcPts val="1439"/>
              </a:lnSpc>
            </a:pPr>
            <a:r>
              <a:rPr sz="1200" b="1" i="0" spc="200">
                <a:solidFill>
                  <a:srgbClr val="F0703F"/>
                </a:solidFill>
                <a:latin typeface="Calibri"/>
              </a:rPr>
              <a:t>QUESTIONS ET ÉCHANGES</a:t>
            </a:r>
          </a:p>
        </p:txBody>
      </p:sp>
      <p:sp>
        <p:nvSpPr>
          <p:cNvPr id="3" name="TextBox 2"/>
          <p:cNvSpPr txBox="1"/>
          <p:nvPr/>
        </p:nvSpPr>
        <p:spPr>
          <a:xfrm>
            <a:off x="812800" y="1397000"/>
            <a:ext cx="9525000" cy="2688336"/>
          </a:xfrm>
          <a:prstGeom prst="rect">
            <a:avLst/>
          </a:prstGeom>
          <a:noFill/>
        </p:spPr>
        <p:txBody>
          <a:bodyPr wrap="square" lIns="0" tIns="0" rIns="0" bIns="0" anchor="t">
            <a:spAutoFit/>
          </a:bodyPr>
          <a:lstStyle/>
          <a:p>
            <a:pPr algn="l">
              <a:lnSpc>
                <a:spcPts val="10584"/>
              </a:lnSpc>
            </a:pPr>
            <a:r>
              <a:rPr sz="9936" b="0" i="0" spc="-250">
                <a:solidFill>
                  <a:srgbClr val="F3EEE4"/>
                </a:solidFill>
                <a:latin typeface="Cambria"/>
              </a:rPr>
              <a:t>Vos questions, </a:t>
            </a:r>
            <a:r>
              <a:rPr sz="9936" b="0" i="1" spc="-250">
                <a:solidFill>
                  <a:srgbClr val="F3EEE4"/>
                </a:solidFill>
                <a:latin typeface="Cambria"/>
              </a:rPr>
              <a:t>vos idées</a:t>
            </a:r>
          </a:p>
        </p:txBody>
      </p:sp>
      <p:sp>
        <p:nvSpPr>
          <p:cNvPr id="4" name="TextBox 3"/>
          <p:cNvSpPr txBox="1"/>
          <p:nvPr/>
        </p:nvSpPr>
        <p:spPr>
          <a:xfrm>
            <a:off x="812800" y="4445000"/>
            <a:ext cx="6350000" cy="284480"/>
          </a:xfrm>
          <a:prstGeom prst="rect">
            <a:avLst/>
          </a:prstGeom>
          <a:noFill/>
        </p:spPr>
        <p:txBody>
          <a:bodyPr wrap="square" lIns="0" tIns="0" rIns="0" bIns="0" anchor="t">
            <a:spAutoFit/>
          </a:bodyPr>
          <a:lstStyle/>
          <a:p>
            <a:pPr algn="l">
              <a:lnSpc>
                <a:spcPts val="2240"/>
              </a:lnSpc>
            </a:pPr>
            <a:r>
              <a:rPr sz="1600" b="0" i="0">
                <a:solidFill>
                  <a:srgbClr val="C5D0C9"/>
                </a:solidFill>
                <a:latin typeface="Calibri"/>
              </a:rPr>
              <a:t>Votre corps, vos habitudes et les possibilités de l’IA.</a:t>
            </a:r>
          </a:p>
        </p:txBody>
      </p:sp>
      <p:sp>
        <p:nvSpPr>
          <p:cNvPr id="5" name="TextBox 4"/>
          <p:cNvSpPr txBox="1"/>
          <p:nvPr/>
        </p:nvSpPr>
        <p:spPr>
          <a:xfrm>
            <a:off x="812800" y="6268720"/>
            <a:ext cx="8255000" cy="182879"/>
          </a:xfrm>
          <a:prstGeom prst="rect">
            <a:avLst/>
          </a:prstGeom>
          <a:noFill/>
        </p:spPr>
        <p:txBody>
          <a:bodyPr wrap="square" lIns="0" tIns="0" rIns="0" bIns="0" anchor="t">
            <a:spAutoFit/>
          </a:bodyPr>
          <a:lstStyle/>
          <a:p>
            <a:pPr algn="l">
              <a:lnSpc>
                <a:spcPts val="1439"/>
              </a:lnSpc>
            </a:pPr>
            <a:r>
              <a:rPr sz="1200" b="0" i="0">
                <a:solidFill>
                  <a:srgbClr val="9DB0A7"/>
                </a:solidFill>
                <a:latin typeface="Calibri"/>
              </a:rPr>
              <a:t>Dr Nabile Bentaleb · nabilebentaleb.com</a:t>
            </a:r>
          </a:p>
        </p:txBody>
      </p:sp>
      <p:sp>
        <p:nvSpPr>
          <p:cNvPr id="6" name="TextBox 5"/>
          <p:cNvSpPr txBox="1"/>
          <p:nvPr/>
        </p:nvSpPr>
        <p:spPr>
          <a:xfrm>
            <a:off x="10109200" y="6268720"/>
            <a:ext cx="1270000" cy="182879"/>
          </a:xfrm>
          <a:prstGeom prst="rect">
            <a:avLst/>
          </a:prstGeom>
          <a:noFill/>
        </p:spPr>
        <p:txBody>
          <a:bodyPr wrap="square" lIns="0" tIns="0" rIns="0" bIns="0" anchor="t">
            <a:spAutoFit/>
          </a:bodyPr>
          <a:lstStyle/>
          <a:p>
            <a:pPr algn="r">
              <a:lnSpc>
                <a:spcPts val="1439"/>
              </a:lnSpc>
            </a:pPr>
            <a:r>
              <a:rPr sz="1200" b="0" i="0">
                <a:solidFill>
                  <a:srgbClr val="9DB0A7"/>
                </a:solidFill>
                <a:latin typeface="Calibri"/>
              </a:rPr>
              <a:t>39 / 43</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1" fill="hold" nodeType="withEffect">
                                  <p:stCondLst>
                                    <p:cond delay="300"/>
                                  </p:stCondLst>
                                  <p:childTnLst>
                                    <p:set>
                                      <p:cBhvr>
                                        <p:cTn id="6" dur="1" fill="hold">
                                          <p:stCondLst>
                                            <p:cond delay="0"/>
                                          </p:stCondLst>
                                        </p:cTn>
                                        <p:tgtEl>
                                          <p:spTgt spid="3"/>
                                        </p:tgtEl>
                                        <p:attrNameLst>
                                          <p:attrName>style.visibility</p:attrName>
                                        </p:attrNameLst>
                                      </p:cBhvr>
                                      <p:to>
                                        <p:strVal val="visible"/>
                                      </p:to>
                                    </p:set>
                                    <p:anim calcmode="lin" valueType="num">
                                      <p:cBhvr>
                                        <p:cTn id="7" dur="700" fill="hold"/>
                                        <p:tgtEl>
                                          <p:spTgt spid="3"/>
                                        </p:tgtEl>
                                        <p:attrNameLst>
                                          <p:attrName>ppt_y</p:attrName>
                                        </p:attrNameLst>
                                      </p:cBhvr>
                                      <p:tavLst>
                                        <p:tav tm="0">
                                          <p:val>
                                            <p:strVal val="#ppt_y+.08"/>
                                          </p:val>
                                        </p:tav>
                                        <p:tav tm="100000">
                                          <p:val>
                                            <p:strVal val="#ppt_y"/>
                                          </p:val>
                                        </p:tav>
                                      </p:tavLst>
                                    </p:anim>
                                    <p:animEffect transition="in" filter="fade">
                                      <p:cBhvr>
                                        <p:cTn id="8" dur="700"/>
                                        <p:tgtEl>
                                          <p:spTgt spid="3"/>
                                        </p:tgtEl>
                                      </p:cBhvr>
                                    </p:animEffect>
                                  </p:childTnLst>
                                </p:cTn>
                              </p:par>
                              <p:par>
                                <p:cTn id="9" presetID="42" presetClass="entr" presetSubtype="1" fill="hold" nodeType="withEffect">
                                  <p:stCondLst>
                                    <p:cond delay="950"/>
                                  </p:stCondLst>
                                  <p:childTnLst>
                                    <p:set>
                                      <p:cBhvr>
                                        <p:cTn id="10" dur="1" fill="hold">
                                          <p:stCondLst>
                                            <p:cond delay="0"/>
                                          </p:stCondLst>
                                        </p:cTn>
                                        <p:tgtEl>
                                          <p:spTgt spid="4"/>
                                        </p:tgtEl>
                                        <p:attrNameLst>
                                          <p:attrName>style.visibility</p:attrName>
                                        </p:attrNameLst>
                                      </p:cBhvr>
                                      <p:to>
                                        <p:strVal val="visible"/>
                                      </p:to>
                                    </p:set>
                                    <p:anim calcmode="lin" valueType="num">
                                      <p:cBhvr>
                                        <p:cTn id="11" dur="700" fill="hold"/>
                                        <p:tgtEl>
                                          <p:spTgt spid="4"/>
                                        </p:tgtEl>
                                        <p:attrNameLst>
                                          <p:attrName>ppt_y</p:attrName>
                                        </p:attrNameLst>
                                      </p:cBhvr>
                                      <p:tavLst>
                                        <p:tav tm="0">
                                          <p:val>
                                            <p:strVal val="#ppt_y+.08"/>
                                          </p:val>
                                        </p:tav>
                                        <p:tav tm="100000">
                                          <p:val>
                                            <p:strVal val="#ppt_y"/>
                                          </p:val>
                                        </p:tav>
                                      </p:tavLst>
                                    </p:anim>
                                    <p:animEffect transition="in" filter="fade">
                                      <p:cBhvr>
                                        <p:cTn id="12" dur="7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10211D"/>
        </a:solidFill>
        <a:effectLst/>
      </p:bgPr>
    </p:bg>
    <p:spTree>
      <p:nvGrpSpPr>
        <p:cNvPr id="1" name=""/>
        <p:cNvGrpSpPr/>
        <p:nvPr/>
      </p:nvGrpSpPr>
      <p:grpSpPr>
        <a:xfrm>
          <a:off x="0" y="0"/>
          <a:ext cx="0" cy="0"/>
          <a:chOff x="0" y="0"/>
          <a:chExt cx="0" cy="0"/>
        </a:xfrm>
      </p:grpSpPr>
      <p:sp>
        <p:nvSpPr>
          <p:cNvPr id="2" name="TextBox 1"/>
          <p:cNvSpPr txBox="1"/>
          <p:nvPr/>
        </p:nvSpPr>
        <p:spPr>
          <a:xfrm>
            <a:off x="812800" y="660400"/>
            <a:ext cx="8255000" cy="182879"/>
          </a:xfrm>
          <a:prstGeom prst="rect">
            <a:avLst/>
          </a:prstGeom>
          <a:noFill/>
        </p:spPr>
        <p:txBody>
          <a:bodyPr wrap="square" lIns="0" tIns="0" rIns="0" bIns="0" anchor="t">
            <a:spAutoFit/>
          </a:bodyPr>
          <a:lstStyle/>
          <a:p>
            <a:pPr algn="l">
              <a:lnSpc>
                <a:spcPts val="1439"/>
              </a:lnSpc>
            </a:pPr>
            <a:r>
              <a:rPr sz="1200" b="1" i="0" spc="200">
                <a:solidFill>
                  <a:srgbClr val="F0703F"/>
                </a:solidFill>
                <a:latin typeface="Calibri"/>
              </a:rPr>
              <a:t>APRÈS LA MASTERCLASS</a:t>
            </a:r>
          </a:p>
        </p:txBody>
      </p:sp>
      <p:sp>
        <p:nvSpPr>
          <p:cNvPr id="3" name="TextBox 2"/>
          <p:cNvSpPr txBox="1"/>
          <p:nvPr/>
        </p:nvSpPr>
        <p:spPr>
          <a:xfrm>
            <a:off x="812800" y="1041400"/>
            <a:ext cx="9525000" cy="686816"/>
          </a:xfrm>
          <a:prstGeom prst="rect">
            <a:avLst/>
          </a:prstGeom>
          <a:noFill/>
        </p:spPr>
        <p:txBody>
          <a:bodyPr wrap="square" lIns="0" tIns="0" rIns="0" bIns="0" anchor="t">
            <a:spAutoFit/>
          </a:bodyPr>
          <a:lstStyle/>
          <a:p>
            <a:pPr algn="l">
              <a:lnSpc>
                <a:spcPts val="5408"/>
              </a:lnSpc>
            </a:pPr>
            <a:r>
              <a:rPr sz="4784" b="0" i="0" spc="-100">
                <a:solidFill>
                  <a:srgbClr val="F3EEE4"/>
                </a:solidFill>
                <a:latin typeface="Cambria"/>
              </a:rPr>
              <a:t>Restons en contact</a:t>
            </a:r>
          </a:p>
        </p:txBody>
      </p:sp>
      <p:sp>
        <p:nvSpPr>
          <p:cNvPr id="4" name="TextBox 3"/>
          <p:cNvSpPr txBox="1"/>
          <p:nvPr/>
        </p:nvSpPr>
        <p:spPr>
          <a:xfrm>
            <a:off x="812800" y="1930400"/>
            <a:ext cx="8890000" cy="455168"/>
          </a:xfrm>
          <a:prstGeom prst="rect">
            <a:avLst/>
          </a:prstGeom>
          <a:noFill/>
        </p:spPr>
        <p:txBody>
          <a:bodyPr wrap="square" lIns="0" tIns="0" rIns="0" bIns="0" anchor="t">
            <a:spAutoFit/>
          </a:bodyPr>
          <a:lstStyle/>
          <a:p>
            <a:pPr algn="l">
              <a:lnSpc>
                <a:spcPts val="3584"/>
              </a:lnSpc>
            </a:pPr>
            <a:r>
              <a:rPr sz="2944" b="0" i="1">
                <a:solidFill>
                  <a:srgbClr val="F0703F"/>
                </a:solidFill>
                <a:latin typeface="Cambria"/>
              </a:rPr>
              <a:t>Une question, une idée ou un projet ?</a:t>
            </a:r>
          </a:p>
        </p:txBody>
      </p:sp>
      <p:cxnSp>
        <p:nvCxnSpPr>
          <p:cNvPr id="5" name="Connector 4"/>
          <p:cNvCxnSpPr/>
          <p:nvPr/>
        </p:nvCxnSpPr>
        <p:spPr>
          <a:xfrm>
            <a:off x="812800" y="2984500"/>
            <a:ext cx="7620000" cy="0"/>
          </a:xfrm>
          <a:prstGeom prst="line">
            <a:avLst/>
          </a:prstGeom>
          <a:ln w="9525">
            <a:solidFill>
              <a:srgbClr val="424E49"/>
            </a:solidFill>
          </a:ln>
          <a:effectLst/>
        </p:spPr>
      </p:cxnSp>
      <p:sp>
        <p:nvSpPr>
          <p:cNvPr id="6" name="TextBox 5"/>
          <p:cNvSpPr txBox="1"/>
          <p:nvPr/>
        </p:nvSpPr>
        <p:spPr>
          <a:xfrm>
            <a:off x="812800" y="3111500"/>
            <a:ext cx="7620000" cy="335280"/>
          </a:xfrm>
          <a:prstGeom prst="rect">
            <a:avLst/>
          </a:prstGeom>
          <a:noFill/>
        </p:spPr>
        <p:txBody>
          <a:bodyPr wrap="square" lIns="0" tIns="0" rIns="0" bIns="0" anchor="t">
            <a:spAutoFit/>
          </a:bodyPr>
          <a:lstStyle/>
          <a:p>
            <a:pPr algn="l">
              <a:lnSpc>
                <a:spcPts val="2640"/>
              </a:lnSpc>
              <a:tabLst>
                <a:tab pos="1955800" algn="l"/>
              </a:tabLst>
            </a:pPr>
            <a:r>
              <a:rPr sz="1200" b="1" i="0" spc="200">
                <a:solidFill>
                  <a:srgbClr val="9DB0A7"/>
                </a:solidFill>
                <a:latin typeface="Calibri"/>
              </a:rPr>
              <a:t>SITE</a:t>
            </a:r>
            <a:r>
              <a:rPr sz="2400"/>
              <a:t>	</a:t>
            </a:r>
            <a:r>
              <a:rPr sz="2208" b="0" i="0">
                <a:solidFill>
                  <a:srgbClr val="F3EEE4"/>
                </a:solidFill>
                <a:latin typeface="Cambria"/>
              </a:rPr>
              <a:t>nabilebentaleb.com</a:t>
            </a:r>
          </a:p>
        </p:txBody>
      </p:sp>
      <p:cxnSp>
        <p:nvCxnSpPr>
          <p:cNvPr id="7" name="Connector 6"/>
          <p:cNvCxnSpPr/>
          <p:nvPr/>
        </p:nvCxnSpPr>
        <p:spPr>
          <a:xfrm>
            <a:off x="812800" y="3619500"/>
            <a:ext cx="7620000" cy="0"/>
          </a:xfrm>
          <a:prstGeom prst="line">
            <a:avLst/>
          </a:prstGeom>
          <a:ln w="9525">
            <a:solidFill>
              <a:srgbClr val="424E49"/>
            </a:solidFill>
          </a:ln>
          <a:effectLst/>
        </p:spPr>
      </p:cxnSp>
      <p:sp>
        <p:nvSpPr>
          <p:cNvPr id="8" name="TextBox 7"/>
          <p:cNvSpPr txBox="1"/>
          <p:nvPr/>
        </p:nvSpPr>
        <p:spPr>
          <a:xfrm>
            <a:off x="812800" y="3746500"/>
            <a:ext cx="7620000" cy="335280"/>
          </a:xfrm>
          <a:prstGeom prst="rect">
            <a:avLst/>
          </a:prstGeom>
          <a:noFill/>
        </p:spPr>
        <p:txBody>
          <a:bodyPr wrap="square" lIns="0" tIns="0" rIns="0" bIns="0" anchor="t">
            <a:spAutoFit/>
          </a:bodyPr>
          <a:lstStyle/>
          <a:p>
            <a:pPr algn="l">
              <a:lnSpc>
                <a:spcPts val="2640"/>
              </a:lnSpc>
              <a:tabLst>
                <a:tab pos="1955800" algn="l"/>
              </a:tabLst>
            </a:pPr>
            <a:r>
              <a:rPr sz="1200" b="1" i="0" spc="200">
                <a:solidFill>
                  <a:srgbClr val="9DB0A7"/>
                </a:solidFill>
                <a:latin typeface="Calibri"/>
              </a:rPr>
              <a:t>LINKEDIN</a:t>
            </a:r>
            <a:r>
              <a:rPr sz="2400"/>
              <a:t>	</a:t>
            </a:r>
            <a:r>
              <a:rPr sz="2208" b="0" i="0">
                <a:solidFill>
                  <a:srgbClr val="F3EEE4"/>
                </a:solidFill>
                <a:latin typeface="Cambria"/>
              </a:rPr>
              <a:t>linkedin.com/in/dr-nabile-bentaleb-30a83b3bb</a:t>
            </a:r>
          </a:p>
        </p:txBody>
      </p:sp>
      <p:cxnSp>
        <p:nvCxnSpPr>
          <p:cNvPr id="9" name="Connector 8"/>
          <p:cNvCxnSpPr/>
          <p:nvPr/>
        </p:nvCxnSpPr>
        <p:spPr>
          <a:xfrm>
            <a:off x="812800" y="4254500"/>
            <a:ext cx="7620000" cy="0"/>
          </a:xfrm>
          <a:prstGeom prst="line">
            <a:avLst/>
          </a:prstGeom>
          <a:ln w="9525">
            <a:solidFill>
              <a:srgbClr val="424E49"/>
            </a:solidFill>
          </a:ln>
          <a:effectLst/>
        </p:spPr>
      </p:cxnSp>
      <p:sp>
        <p:nvSpPr>
          <p:cNvPr id="10" name="TextBox 9"/>
          <p:cNvSpPr txBox="1"/>
          <p:nvPr/>
        </p:nvSpPr>
        <p:spPr>
          <a:xfrm>
            <a:off x="812800" y="4381500"/>
            <a:ext cx="7620000" cy="335280"/>
          </a:xfrm>
          <a:prstGeom prst="rect">
            <a:avLst/>
          </a:prstGeom>
          <a:noFill/>
        </p:spPr>
        <p:txBody>
          <a:bodyPr wrap="square" lIns="0" tIns="0" rIns="0" bIns="0" anchor="t">
            <a:spAutoFit/>
          </a:bodyPr>
          <a:lstStyle/>
          <a:p>
            <a:pPr algn="l">
              <a:lnSpc>
                <a:spcPts val="2640"/>
              </a:lnSpc>
              <a:tabLst>
                <a:tab pos="1955800" algn="l"/>
              </a:tabLst>
            </a:pPr>
            <a:r>
              <a:rPr sz="1200" b="1" i="0" spc="200">
                <a:solidFill>
                  <a:srgbClr val="9DB0A7"/>
                </a:solidFill>
                <a:latin typeface="Calibri"/>
              </a:rPr>
              <a:t>E-MAIL</a:t>
            </a:r>
            <a:r>
              <a:rPr sz="2400"/>
              <a:t>	</a:t>
            </a:r>
            <a:r>
              <a:rPr sz="2208" b="0" i="0">
                <a:solidFill>
                  <a:srgbClr val="F3EEE4"/>
                </a:solidFill>
                <a:latin typeface="Cambria"/>
              </a:rPr>
              <a:t>drbentaleb.cvis@gmail.com</a:t>
            </a:r>
          </a:p>
        </p:txBody>
      </p:sp>
      <p:cxnSp>
        <p:nvCxnSpPr>
          <p:cNvPr id="11" name="Connector 10"/>
          <p:cNvCxnSpPr/>
          <p:nvPr/>
        </p:nvCxnSpPr>
        <p:spPr>
          <a:xfrm>
            <a:off x="812800" y="4889500"/>
            <a:ext cx="7620000" cy="0"/>
          </a:xfrm>
          <a:prstGeom prst="line">
            <a:avLst/>
          </a:prstGeom>
          <a:ln w="9525">
            <a:solidFill>
              <a:srgbClr val="424E49"/>
            </a:solidFill>
          </a:ln>
          <a:effectLst/>
        </p:spPr>
      </p:cxnSp>
      <p:sp>
        <p:nvSpPr>
          <p:cNvPr id="12" name="TextBox 11"/>
          <p:cNvSpPr txBox="1"/>
          <p:nvPr/>
        </p:nvSpPr>
        <p:spPr>
          <a:xfrm>
            <a:off x="812800" y="5016500"/>
            <a:ext cx="7620000" cy="335280"/>
          </a:xfrm>
          <a:prstGeom prst="rect">
            <a:avLst/>
          </a:prstGeom>
          <a:noFill/>
        </p:spPr>
        <p:txBody>
          <a:bodyPr wrap="square" lIns="0" tIns="0" rIns="0" bIns="0" anchor="t">
            <a:spAutoFit/>
          </a:bodyPr>
          <a:lstStyle/>
          <a:p>
            <a:pPr algn="l">
              <a:lnSpc>
                <a:spcPts val="2640"/>
              </a:lnSpc>
              <a:tabLst>
                <a:tab pos="1955800" algn="l"/>
              </a:tabLst>
            </a:pPr>
            <a:r>
              <a:rPr sz="1200" b="1" i="0" spc="200">
                <a:solidFill>
                  <a:srgbClr val="9DB0A7"/>
                </a:solidFill>
                <a:latin typeface="Calibri"/>
              </a:rPr>
              <a:t>TÉLÉPHONE</a:t>
            </a:r>
            <a:r>
              <a:rPr sz="2400"/>
              <a:t>	</a:t>
            </a:r>
            <a:r>
              <a:rPr sz="2208" b="0" i="0">
                <a:solidFill>
                  <a:srgbClr val="F3EEE4"/>
                </a:solidFill>
                <a:latin typeface="Cambria"/>
              </a:rPr>
              <a:t>+33 6 68 36 12 00</a:t>
            </a:r>
          </a:p>
        </p:txBody>
      </p:sp>
      <p:sp>
        <p:nvSpPr>
          <p:cNvPr id="13" name="TextBox 12"/>
          <p:cNvSpPr txBox="1"/>
          <p:nvPr/>
        </p:nvSpPr>
        <p:spPr>
          <a:xfrm>
            <a:off x="812800" y="6268720"/>
            <a:ext cx="8255000" cy="182879"/>
          </a:xfrm>
          <a:prstGeom prst="rect">
            <a:avLst/>
          </a:prstGeom>
          <a:noFill/>
        </p:spPr>
        <p:txBody>
          <a:bodyPr wrap="square" lIns="0" tIns="0" rIns="0" bIns="0" anchor="t">
            <a:spAutoFit/>
          </a:bodyPr>
          <a:lstStyle/>
          <a:p>
            <a:pPr algn="l">
              <a:lnSpc>
                <a:spcPts val="1439"/>
              </a:lnSpc>
            </a:pPr>
            <a:r>
              <a:rPr sz="1200" b="0" i="0">
                <a:solidFill>
                  <a:srgbClr val="9DB0A7"/>
                </a:solidFill>
                <a:latin typeface="Calibri"/>
              </a:rPr>
              <a:t>Dr Nabile Bentaleb · Intelligence artificielle</a:t>
            </a:r>
          </a:p>
        </p:txBody>
      </p:sp>
      <p:sp>
        <p:nvSpPr>
          <p:cNvPr id="14" name="TextBox 13"/>
          <p:cNvSpPr txBox="1"/>
          <p:nvPr/>
        </p:nvSpPr>
        <p:spPr>
          <a:xfrm>
            <a:off x="10109200" y="6268720"/>
            <a:ext cx="1270000" cy="182879"/>
          </a:xfrm>
          <a:prstGeom prst="rect">
            <a:avLst/>
          </a:prstGeom>
          <a:noFill/>
        </p:spPr>
        <p:txBody>
          <a:bodyPr wrap="square" lIns="0" tIns="0" rIns="0" bIns="0" anchor="t">
            <a:spAutoFit/>
          </a:bodyPr>
          <a:lstStyle/>
          <a:p>
            <a:pPr algn="r">
              <a:lnSpc>
                <a:spcPts val="1439"/>
              </a:lnSpc>
            </a:pPr>
            <a:r>
              <a:rPr sz="1200" b="0" i="0">
                <a:solidFill>
                  <a:srgbClr val="9DB0A7"/>
                </a:solidFill>
                <a:latin typeface="Calibri"/>
              </a:rPr>
              <a:t>43 / 43</a:t>
            </a:r>
          </a:p>
        </p:txBody>
      </p:sp>
      <p:pic>
        <p:nvPicPr>
          <p:cNvPr id="15" name="Picture 14" descr="qr_site.png"/>
          <p:cNvPicPr>
            <a:picLocks noChangeAspect="1"/>
          </p:cNvPicPr>
          <p:nvPr/>
        </p:nvPicPr>
        <p:blipFill>
          <a:blip r:embed="rId3"/>
          <a:stretch>
            <a:fillRect/>
          </a:stretch>
        </p:blipFill>
        <p:spPr>
          <a:xfrm>
            <a:off x="9093200" y="2984500"/>
            <a:ext cx="2286000" cy="2286000"/>
          </a:xfrm>
          <a:prstGeom prst="rect">
            <a:avLst/>
          </a:prstGeom>
        </p:spPr>
      </p:pic>
      <p:sp>
        <p:nvSpPr>
          <p:cNvPr id="16" name="TextBox 15"/>
          <p:cNvSpPr txBox="1"/>
          <p:nvPr/>
        </p:nvSpPr>
        <p:spPr>
          <a:xfrm>
            <a:off x="9093200" y="5397500"/>
            <a:ext cx="2286000" cy="182879"/>
          </a:xfrm>
          <a:prstGeom prst="rect">
            <a:avLst/>
          </a:prstGeom>
          <a:noFill/>
        </p:spPr>
        <p:txBody>
          <a:bodyPr wrap="square" lIns="0" tIns="0" rIns="0" bIns="0" anchor="t">
            <a:spAutoFit/>
          </a:bodyPr>
          <a:lstStyle/>
          <a:p>
            <a:pPr algn="ctr">
              <a:lnSpc>
                <a:spcPts val="1439"/>
              </a:lnSpc>
            </a:pPr>
            <a:r>
              <a:rPr sz="1200" b="0" i="0">
                <a:solidFill>
                  <a:srgbClr val="9DB0A7"/>
                </a:solidFill>
                <a:latin typeface="Calibri"/>
              </a:rPr>
              <a:t>Scannez pour accéder au site</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1" fill="hold" nodeType="withEffect">
                                  <p:stCondLst>
                                    <p:cond delay="300"/>
                                  </p:stCondLst>
                                  <p:childTnLst>
                                    <p:set>
                                      <p:cBhvr>
                                        <p:cTn id="6" dur="1" fill="hold">
                                          <p:stCondLst>
                                            <p:cond delay="0"/>
                                          </p:stCondLst>
                                        </p:cTn>
                                        <p:tgtEl>
                                          <p:spTgt spid="3"/>
                                        </p:tgtEl>
                                        <p:attrNameLst>
                                          <p:attrName>style.visibility</p:attrName>
                                        </p:attrNameLst>
                                      </p:cBhvr>
                                      <p:to>
                                        <p:strVal val="visible"/>
                                      </p:to>
                                    </p:set>
                                    <p:anim calcmode="lin" valueType="num">
                                      <p:cBhvr>
                                        <p:cTn id="7" dur="700" fill="hold"/>
                                        <p:tgtEl>
                                          <p:spTgt spid="3"/>
                                        </p:tgtEl>
                                        <p:attrNameLst>
                                          <p:attrName>ppt_y</p:attrName>
                                        </p:attrNameLst>
                                      </p:cBhvr>
                                      <p:tavLst>
                                        <p:tav tm="0">
                                          <p:val>
                                            <p:strVal val="#ppt_y+.08"/>
                                          </p:val>
                                        </p:tav>
                                        <p:tav tm="100000">
                                          <p:val>
                                            <p:strVal val="#ppt_y"/>
                                          </p:val>
                                        </p:tav>
                                      </p:tavLst>
                                    </p:anim>
                                    <p:animEffect transition="in" filter="fade">
                                      <p:cBhvr>
                                        <p:cTn id="8" dur="700"/>
                                        <p:tgtEl>
                                          <p:spTgt spid="3"/>
                                        </p:tgtEl>
                                      </p:cBhvr>
                                    </p:animEffect>
                                  </p:childTnLst>
                                </p:cTn>
                              </p:par>
                              <p:par>
                                <p:cTn id="9" presetID="42" presetClass="entr" presetSubtype="1" fill="hold" nodeType="withEffect">
                                  <p:stCondLst>
                                    <p:cond delay="950"/>
                                  </p:stCondLst>
                                  <p:childTnLst>
                                    <p:set>
                                      <p:cBhvr>
                                        <p:cTn id="10" dur="1" fill="hold">
                                          <p:stCondLst>
                                            <p:cond delay="0"/>
                                          </p:stCondLst>
                                        </p:cTn>
                                        <p:tgtEl>
                                          <p:spTgt spid="4"/>
                                        </p:tgtEl>
                                        <p:attrNameLst>
                                          <p:attrName>style.visibility</p:attrName>
                                        </p:attrNameLst>
                                      </p:cBhvr>
                                      <p:to>
                                        <p:strVal val="visible"/>
                                      </p:to>
                                    </p:set>
                                    <p:anim calcmode="lin" valueType="num">
                                      <p:cBhvr>
                                        <p:cTn id="11" dur="700" fill="hold"/>
                                        <p:tgtEl>
                                          <p:spTgt spid="4"/>
                                        </p:tgtEl>
                                        <p:attrNameLst>
                                          <p:attrName>ppt_y</p:attrName>
                                        </p:attrNameLst>
                                      </p:cBhvr>
                                      <p:tavLst>
                                        <p:tav tm="0">
                                          <p:val>
                                            <p:strVal val="#ppt_y+.08"/>
                                          </p:val>
                                        </p:tav>
                                        <p:tav tm="100000">
                                          <p:val>
                                            <p:strVal val="#ppt_y"/>
                                          </p:val>
                                        </p:tav>
                                      </p:tavLst>
                                    </p:anim>
                                    <p:animEffect transition="in" filter="fade">
                                      <p:cBhvr>
                                        <p:cTn id="12" dur="700"/>
                                        <p:tgtEl>
                                          <p:spTgt spid="4"/>
                                        </p:tgtEl>
                                      </p:cBhvr>
                                    </p:animEffect>
                                  </p:childTnLst>
                                </p:cTn>
                              </p:par>
                              <p:par>
                                <p:cTn id="13" presetID="42" presetClass="entr" presetSubtype="1" fill="hold" nodeType="withEffect">
                                  <p:stCondLst>
                                    <p:cond delay="1600"/>
                                  </p:stCondLst>
                                  <p:childTnLst>
                                    <p:set>
                                      <p:cBhvr>
                                        <p:cTn id="14" dur="1" fill="hold">
                                          <p:stCondLst>
                                            <p:cond delay="0"/>
                                          </p:stCondLst>
                                        </p:cTn>
                                        <p:tgtEl>
                                          <p:spTgt spid="5"/>
                                        </p:tgtEl>
                                        <p:attrNameLst>
                                          <p:attrName>style.visibility</p:attrName>
                                        </p:attrNameLst>
                                      </p:cBhvr>
                                      <p:to>
                                        <p:strVal val="visible"/>
                                      </p:to>
                                    </p:set>
                                    <p:anim calcmode="lin" valueType="num">
                                      <p:cBhvr>
                                        <p:cTn id="15" dur="700" fill="hold"/>
                                        <p:tgtEl>
                                          <p:spTgt spid="5"/>
                                        </p:tgtEl>
                                        <p:attrNameLst>
                                          <p:attrName>ppt_y</p:attrName>
                                        </p:attrNameLst>
                                      </p:cBhvr>
                                      <p:tavLst>
                                        <p:tav tm="0">
                                          <p:val>
                                            <p:strVal val="#ppt_y+.08"/>
                                          </p:val>
                                        </p:tav>
                                        <p:tav tm="100000">
                                          <p:val>
                                            <p:strVal val="#ppt_y"/>
                                          </p:val>
                                        </p:tav>
                                      </p:tavLst>
                                    </p:anim>
                                    <p:animEffect transition="in" filter="fade">
                                      <p:cBhvr>
                                        <p:cTn id="16" dur="700"/>
                                        <p:tgtEl>
                                          <p:spTgt spid="5"/>
                                        </p:tgtEl>
                                      </p:cBhvr>
                                    </p:animEffect>
                                  </p:childTnLst>
                                </p:cTn>
                              </p:par>
                              <p:par>
                                <p:cTn id="17" presetID="42" presetClass="entr" presetSubtype="1" fill="hold" nodeType="withEffect">
                                  <p:stCondLst>
                                    <p:cond delay="1600"/>
                                  </p:stCondLst>
                                  <p:childTnLst>
                                    <p:set>
                                      <p:cBhvr>
                                        <p:cTn id="18" dur="1" fill="hold">
                                          <p:stCondLst>
                                            <p:cond delay="0"/>
                                          </p:stCondLst>
                                        </p:cTn>
                                        <p:tgtEl>
                                          <p:spTgt spid="6"/>
                                        </p:tgtEl>
                                        <p:attrNameLst>
                                          <p:attrName>style.visibility</p:attrName>
                                        </p:attrNameLst>
                                      </p:cBhvr>
                                      <p:to>
                                        <p:strVal val="visible"/>
                                      </p:to>
                                    </p:set>
                                    <p:anim calcmode="lin" valueType="num">
                                      <p:cBhvr>
                                        <p:cTn id="19" dur="700" fill="hold"/>
                                        <p:tgtEl>
                                          <p:spTgt spid="6"/>
                                        </p:tgtEl>
                                        <p:attrNameLst>
                                          <p:attrName>ppt_y</p:attrName>
                                        </p:attrNameLst>
                                      </p:cBhvr>
                                      <p:tavLst>
                                        <p:tav tm="0">
                                          <p:val>
                                            <p:strVal val="#ppt_y+.08"/>
                                          </p:val>
                                        </p:tav>
                                        <p:tav tm="100000">
                                          <p:val>
                                            <p:strVal val="#ppt_y"/>
                                          </p:val>
                                        </p:tav>
                                      </p:tavLst>
                                    </p:anim>
                                    <p:animEffect transition="in" filter="fade">
                                      <p:cBhvr>
                                        <p:cTn id="20" dur="700"/>
                                        <p:tgtEl>
                                          <p:spTgt spid="6"/>
                                        </p:tgtEl>
                                      </p:cBhvr>
                                    </p:animEffect>
                                  </p:childTnLst>
                                </p:cTn>
                              </p:par>
                              <p:par>
                                <p:cTn id="21" presetID="42" presetClass="entr" presetSubtype="1" fill="hold" nodeType="withEffect">
                                  <p:stCondLst>
                                    <p:cond delay="2250"/>
                                  </p:stCondLst>
                                  <p:childTnLst>
                                    <p:set>
                                      <p:cBhvr>
                                        <p:cTn id="22" dur="1" fill="hold">
                                          <p:stCondLst>
                                            <p:cond delay="0"/>
                                          </p:stCondLst>
                                        </p:cTn>
                                        <p:tgtEl>
                                          <p:spTgt spid="7"/>
                                        </p:tgtEl>
                                        <p:attrNameLst>
                                          <p:attrName>style.visibility</p:attrName>
                                        </p:attrNameLst>
                                      </p:cBhvr>
                                      <p:to>
                                        <p:strVal val="visible"/>
                                      </p:to>
                                    </p:set>
                                    <p:anim calcmode="lin" valueType="num">
                                      <p:cBhvr>
                                        <p:cTn id="23" dur="700" fill="hold"/>
                                        <p:tgtEl>
                                          <p:spTgt spid="7"/>
                                        </p:tgtEl>
                                        <p:attrNameLst>
                                          <p:attrName>ppt_y</p:attrName>
                                        </p:attrNameLst>
                                      </p:cBhvr>
                                      <p:tavLst>
                                        <p:tav tm="0">
                                          <p:val>
                                            <p:strVal val="#ppt_y+.08"/>
                                          </p:val>
                                        </p:tav>
                                        <p:tav tm="100000">
                                          <p:val>
                                            <p:strVal val="#ppt_y"/>
                                          </p:val>
                                        </p:tav>
                                      </p:tavLst>
                                    </p:anim>
                                    <p:animEffect transition="in" filter="fade">
                                      <p:cBhvr>
                                        <p:cTn id="24" dur="700"/>
                                        <p:tgtEl>
                                          <p:spTgt spid="7"/>
                                        </p:tgtEl>
                                      </p:cBhvr>
                                    </p:animEffect>
                                  </p:childTnLst>
                                </p:cTn>
                              </p:par>
                              <p:par>
                                <p:cTn id="25" presetID="42" presetClass="entr" presetSubtype="1" fill="hold" nodeType="withEffect">
                                  <p:stCondLst>
                                    <p:cond delay="2250"/>
                                  </p:stCondLst>
                                  <p:childTnLst>
                                    <p:set>
                                      <p:cBhvr>
                                        <p:cTn id="26" dur="1" fill="hold">
                                          <p:stCondLst>
                                            <p:cond delay="0"/>
                                          </p:stCondLst>
                                        </p:cTn>
                                        <p:tgtEl>
                                          <p:spTgt spid="8"/>
                                        </p:tgtEl>
                                        <p:attrNameLst>
                                          <p:attrName>style.visibility</p:attrName>
                                        </p:attrNameLst>
                                      </p:cBhvr>
                                      <p:to>
                                        <p:strVal val="visible"/>
                                      </p:to>
                                    </p:set>
                                    <p:anim calcmode="lin" valueType="num">
                                      <p:cBhvr>
                                        <p:cTn id="27" dur="700" fill="hold"/>
                                        <p:tgtEl>
                                          <p:spTgt spid="8"/>
                                        </p:tgtEl>
                                        <p:attrNameLst>
                                          <p:attrName>ppt_y</p:attrName>
                                        </p:attrNameLst>
                                      </p:cBhvr>
                                      <p:tavLst>
                                        <p:tav tm="0">
                                          <p:val>
                                            <p:strVal val="#ppt_y+.08"/>
                                          </p:val>
                                        </p:tav>
                                        <p:tav tm="100000">
                                          <p:val>
                                            <p:strVal val="#ppt_y"/>
                                          </p:val>
                                        </p:tav>
                                      </p:tavLst>
                                    </p:anim>
                                    <p:animEffect transition="in" filter="fade">
                                      <p:cBhvr>
                                        <p:cTn id="28" dur="700"/>
                                        <p:tgtEl>
                                          <p:spTgt spid="8"/>
                                        </p:tgtEl>
                                      </p:cBhvr>
                                    </p:animEffect>
                                  </p:childTnLst>
                                </p:cTn>
                              </p:par>
                              <p:par>
                                <p:cTn id="29" presetID="42" presetClass="entr" presetSubtype="1" fill="hold" nodeType="withEffect">
                                  <p:stCondLst>
                                    <p:cond delay="2900"/>
                                  </p:stCondLst>
                                  <p:childTnLst>
                                    <p:set>
                                      <p:cBhvr>
                                        <p:cTn id="30" dur="1" fill="hold">
                                          <p:stCondLst>
                                            <p:cond delay="0"/>
                                          </p:stCondLst>
                                        </p:cTn>
                                        <p:tgtEl>
                                          <p:spTgt spid="9"/>
                                        </p:tgtEl>
                                        <p:attrNameLst>
                                          <p:attrName>style.visibility</p:attrName>
                                        </p:attrNameLst>
                                      </p:cBhvr>
                                      <p:to>
                                        <p:strVal val="visible"/>
                                      </p:to>
                                    </p:set>
                                    <p:anim calcmode="lin" valueType="num">
                                      <p:cBhvr>
                                        <p:cTn id="31" dur="700" fill="hold"/>
                                        <p:tgtEl>
                                          <p:spTgt spid="9"/>
                                        </p:tgtEl>
                                        <p:attrNameLst>
                                          <p:attrName>ppt_y</p:attrName>
                                        </p:attrNameLst>
                                      </p:cBhvr>
                                      <p:tavLst>
                                        <p:tav tm="0">
                                          <p:val>
                                            <p:strVal val="#ppt_y+.08"/>
                                          </p:val>
                                        </p:tav>
                                        <p:tav tm="100000">
                                          <p:val>
                                            <p:strVal val="#ppt_y"/>
                                          </p:val>
                                        </p:tav>
                                      </p:tavLst>
                                    </p:anim>
                                    <p:animEffect transition="in" filter="fade">
                                      <p:cBhvr>
                                        <p:cTn id="32" dur="700"/>
                                        <p:tgtEl>
                                          <p:spTgt spid="9"/>
                                        </p:tgtEl>
                                      </p:cBhvr>
                                    </p:animEffect>
                                  </p:childTnLst>
                                </p:cTn>
                              </p:par>
                              <p:par>
                                <p:cTn id="33" presetID="42" presetClass="entr" presetSubtype="1" fill="hold" nodeType="withEffect">
                                  <p:stCondLst>
                                    <p:cond delay="2900"/>
                                  </p:stCondLst>
                                  <p:childTnLst>
                                    <p:set>
                                      <p:cBhvr>
                                        <p:cTn id="34" dur="1" fill="hold">
                                          <p:stCondLst>
                                            <p:cond delay="0"/>
                                          </p:stCondLst>
                                        </p:cTn>
                                        <p:tgtEl>
                                          <p:spTgt spid="10"/>
                                        </p:tgtEl>
                                        <p:attrNameLst>
                                          <p:attrName>style.visibility</p:attrName>
                                        </p:attrNameLst>
                                      </p:cBhvr>
                                      <p:to>
                                        <p:strVal val="visible"/>
                                      </p:to>
                                    </p:set>
                                    <p:anim calcmode="lin" valueType="num">
                                      <p:cBhvr>
                                        <p:cTn id="35" dur="700" fill="hold"/>
                                        <p:tgtEl>
                                          <p:spTgt spid="10"/>
                                        </p:tgtEl>
                                        <p:attrNameLst>
                                          <p:attrName>ppt_y</p:attrName>
                                        </p:attrNameLst>
                                      </p:cBhvr>
                                      <p:tavLst>
                                        <p:tav tm="0">
                                          <p:val>
                                            <p:strVal val="#ppt_y+.08"/>
                                          </p:val>
                                        </p:tav>
                                        <p:tav tm="100000">
                                          <p:val>
                                            <p:strVal val="#ppt_y"/>
                                          </p:val>
                                        </p:tav>
                                      </p:tavLst>
                                    </p:anim>
                                    <p:animEffect transition="in" filter="fade">
                                      <p:cBhvr>
                                        <p:cTn id="36" dur="700"/>
                                        <p:tgtEl>
                                          <p:spTgt spid="10"/>
                                        </p:tgtEl>
                                      </p:cBhvr>
                                    </p:animEffect>
                                  </p:childTnLst>
                                </p:cTn>
                              </p:par>
                              <p:par>
                                <p:cTn id="37" presetID="42" presetClass="entr" presetSubtype="1" fill="hold" nodeType="withEffect">
                                  <p:stCondLst>
                                    <p:cond delay="3550"/>
                                  </p:stCondLst>
                                  <p:childTnLst>
                                    <p:set>
                                      <p:cBhvr>
                                        <p:cTn id="38" dur="1" fill="hold">
                                          <p:stCondLst>
                                            <p:cond delay="0"/>
                                          </p:stCondLst>
                                        </p:cTn>
                                        <p:tgtEl>
                                          <p:spTgt spid="11"/>
                                        </p:tgtEl>
                                        <p:attrNameLst>
                                          <p:attrName>style.visibility</p:attrName>
                                        </p:attrNameLst>
                                      </p:cBhvr>
                                      <p:to>
                                        <p:strVal val="visible"/>
                                      </p:to>
                                    </p:set>
                                    <p:anim calcmode="lin" valueType="num">
                                      <p:cBhvr>
                                        <p:cTn id="39" dur="700" fill="hold"/>
                                        <p:tgtEl>
                                          <p:spTgt spid="11"/>
                                        </p:tgtEl>
                                        <p:attrNameLst>
                                          <p:attrName>ppt_y</p:attrName>
                                        </p:attrNameLst>
                                      </p:cBhvr>
                                      <p:tavLst>
                                        <p:tav tm="0">
                                          <p:val>
                                            <p:strVal val="#ppt_y+.08"/>
                                          </p:val>
                                        </p:tav>
                                        <p:tav tm="100000">
                                          <p:val>
                                            <p:strVal val="#ppt_y"/>
                                          </p:val>
                                        </p:tav>
                                      </p:tavLst>
                                    </p:anim>
                                    <p:animEffect transition="in" filter="fade">
                                      <p:cBhvr>
                                        <p:cTn id="40" dur="700"/>
                                        <p:tgtEl>
                                          <p:spTgt spid="11"/>
                                        </p:tgtEl>
                                      </p:cBhvr>
                                    </p:animEffect>
                                  </p:childTnLst>
                                </p:cTn>
                              </p:par>
                              <p:par>
                                <p:cTn id="41" presetID="42" presetClass="entr" presetSubtype="1" fill="hold" nodeType="withEffect">
                                  <p:stCondLst>
                                    <p:cond delay="3550"/>
                                  </p:stCondLst>
                                  <p:childTnLst>
                                    <p:set>
                                      <p:cBhvr>
                                        <p:cTn id="42" dur="1" fill="hold">
                                          <p:stCondLst>
                                            <p:cond delay="0"/>
                                          </p:stCondLst>
                                        </p:cTn>
                                        <p:tgtEl>
                                          <p:spTgt spid="12"/>
                                        </p:tgtEl>
                                        <p:attrNameLst>
                                          <p:attrName>style.visibility</p:attrName>
                                        </p:attrNameLst>
                                      </p:cBhvr>
                                      <p:to>
                                        <p:strVal val="visible"/>
                                      </p:to>
                                    </p:set>
                                    <p:anim calcmode="lin" valueType="num">
                                      <p:cBhvr>
                                        <p:cTn id="43" dur="700" fill="hold"/>
                                        <p:tgtEl>
                                          <p:spTgt spid="12"/>
                                        </p:tgtEl>
                                        <p:attrNameLst>
                                          <p:attrName>ppt_y</p:attrName>
                                        </p:attrNameLst>
                                      </p:cBhvr>
                                      <p:tavLst>
                                        <p:tav tm="0">
                                          <p:val>
                                            <p:strVal val="#ppt_y+.08"/>
                                          </p:val>
                                        </p:tav>
                                        <p:tav tm="100000">
                                          <p:val>
                                            <p:strVal val="#ppt_y"/>
                                          </p:val>
                                        </p:tav>
                                      </p:tavLst>
                                    </p:anim>
                                    <p:animEffect transition="in" filter="fade">
                                      <p:cBhvr>
                                        <p:cTn id="44" dur="7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3EEE4"/>
        </a:solidFill>
        <a:effectLst/>
      </p:bgPr>
    </p:bg>
    <p:spTree>
      <p:nvGrpSpPr>
        <p:cNvPr id="1" name=""/>
        <p:cNvGrpSpPr/>
        <p:nvPr/>
      </p:nvGrpSpPr>
      <p:grpSpPr>
        <a:xfrm>
          <a:off x="0" y="0"/>
          <a:ext cx="0" cy="0"/>
          <a:chOff x="0" y="0"/>
          <a:chExt cx="0" cy="0"/>
        </a:xfrm>
      </p:grpSpPr>
      <p:sp>
        <p:nvSpPr>
          <p:cNvPr id="2" name="TextBox 1"/>
          <p:cNvSpPr txBox="1"/>
          <p:nvPr/>
        </p:nvSpPr>
        <p:spPr>
          <a:xfrm>
            <a:off x="812800" y="660400"/>
            <a:ext cx="8255000" cy="182879"/>
          </a:xfrm>
          <a:prstGeom prst="rect">
            <a:avLst/>
          </a:prstGeom>
          <a:noFill/>
        </p:spPr>
        <p:txBody>
          <a:bodyPr wrap="square" lIns="0" tIns="0" rIns="0" bIns="0" anchor="t">
            <a:spAutoFit/>
          </a:bodyPr>
          <a:lstStyle/>
          <a:p>
            <a:pPr algn="l">
              <a:lnSpc>
                <a:spcPts val="1439"/>
              </a:lnSpc>
            </a:pPr>
            <a:r>
              <a:rPr sz="1200" b="1" i="0" spc="200">
                <a:solidFill>
                  <a:srgbClr val="B93A17"/>
                </a:solidFill>
                <a:latin typeface="Calibri"/>
              </a:rPr>
              <a:t>RÉFÉRENCES</a:t>
            </a:r>
          </a:p>
        </p:txBody>
      </p:sp>
      <p:sp>
        <p:nvSpPr>
          <p:cNvPr id="3" name="TextBox 2"/>
          <p:cNvSpPr txBox="1"/>
          <p:nvPr/>
        </p:nvSpPr>
        <p:spPr>
          <a:xfrm>
            <a:off x="812800" y="1041400"/>
            <a:ext cx="9525000" cy="686816"/>
          </a:xfrm>
          <a:prstGeom prst="rect">
            <a:avLst/>
          </a:prstGeom>
          <a:noFill/>
        </p:spPr>
        <p:txBody>
          <a:bodyPr wrap="square" lIns="0" tIns="0" rIns="0" bIns="0" anchor="t">
            <a:spAutoFit/>
          </a:bodyPr>
          <a:lstStyle/>
          <a:p>
            <a:pPr algn="l">
              <a:lnSpc>
                <a:spcPts val="5408"/>
              </a:lnSpc>
            </a:pPr>
            <a:r>
              <a:rPr sz="4784" b="0" i="0" spc="-100">
                <a:solidFill>
                  <a:srgbClr val="10211D"/>
                </a:solidFill>
                <a:latin typeface="Cambria"/>
              </a:rPr>
              <a:t>Pour approfondir : IA et recherche</a:t>
            </a:r>
          </a:p>
        </p:txBody>
      </p:sp>
      <p:sp>
        <p:nvSpPr>
          <p:cNvPr id="4" name="TextBox 3"/>
          <p:cNvSpPr txBox="1"/>
          <p:nvPr/>
        </p:nvSpPr>
        <p:spPr>
          <a:xfrm>
            <a:off x="812800" y="2540000"/>
            <a:ext cx="10566400" cy="1097280"/>
          </a:xfrm>
          <a:prstGeom prst="rect">
            <a:avLst/>
          </a:prstGeom>
          <a:noFill/>
        </p:spPr>
        <p:txBody>
          <a:bodyPr wrap="square" lIns="0" tIns="0" rIns="0" bIns="0" anchor="t">
            <a:spAutoFit/>
          </a:bodyPr>
          <a:lstStyle/>
          <a:p>
            <a:pPr algn="l">
              <a:lnSpc>
                <a:spcPts val="2160"/>
              </a:lnSpc>
            </a:pPr>
            <a:r>
              <a:rPr sz="1600" b="0" i="0">
                <a:solidFill>
                  <a:srgbClr val="10211D"/>
                </a:solidFill>
                <a:latin typeface="Calibri"/>
              </a:rPr>
              <a:t>IBM. Machine learning, principes et exemples.</a:t>
            </a:r>
          </a:p>
          <a:p>
            <a:pPr algn="l">
              <a:lnSpc>
                <a:spcPts val="2160"/>
              </a:lnSpc>
              <a:spcBef>
                <a:spcPts val="0"/>
              </a:spcBef>
            </a:pPr>
            <a:r>
              <a:rPr sz="1600" b="0" i="0">
                <a:solidFill>
                  <a:srgbClr val="10211D"/>
                </a:solidFill>
                <a:latin typeface="Calibri"/>
              </a:rPr>
              <a:t>Metwally et al. Insulin resistance prediction from wearables and routine blood biomarkers. Nature, 2026.</a:t>
            </a:r>
          </a:p>
          <a:p>
            <a:pPr algn="l">
              <a:lnSpc>
                <a:spcPts val="2160"/>
              </a:lnSpc>
              <a:spcBef>
                <a:spcPts val="0"/>
              </a:spcBef>
            </a:pPr>
            <a:r>
              <a:rPr sz="1600" b="0" i="0">
                <a:solidFill>
                  <a:srgbClr val="10211D"/>
                </a:solidFill>
                <a:latin typeface="Calibri"/>
              </a:rPr>
              <a:t>ENSIA. École nationale supérieure d’intelligence artificielle et incubateur V2V.</a:t>
            </a:r>
          </a:p>
          <a:p>
            <a:pPr algn="l">
              <a:lnSpc>
                <a:spcPts val="2160"/>
              </a:lnSpc>
              <a:spcBef>
                <a:spcPts val="0"/>
              </a:spcBef>
            </a:pPr>
            <a:r>
              <a:rPr sz="1600" b="0" i="0">
                <a:solidFill>
                  <a:srgbClr val="10211D"/>
                </a:solidFill>
                <a:latin typeface="Calibri"/>
              </a:rPr>
              <a:t>Services du Premier ministre. Examen du projet de stratégie nationale d’IA, 25 mai 2026.</a:t>
            </a:r>
          </a:p>
        </p:txBody>
      </p:sp>
      <p:sp>
        <p:nvSpPr>
          <p:cNvPr id="5" name="TextBox 4"/>
          <p:cNvSpPr txBox="1"/>
          <p:nvPr/>
        </p:nvSpPr>
        <p:spPr>
          <a:xfrm>
            <a:off x="10109200" y="6268720"/>
            <a:ext cx="1270000" cy="182879"/>
          </a:xfrm>
          <a:prstGeom prst="rect">
            <a:avLst/>
          </a:prstGeom>
          <a:noFill/>
        </p:spPr>
        <p:txBody>
          <a:bodyPr wrap="square" lIns="0" tIns="0" rIns="0" bIns="0" anchor="t">
            <a:spAutoFit/>
          </a:bodyPr>
          <a:lstStyle/>
          <a:p>
            <a:pPr algn="r">
              <a:lnSpc>
                <a:spcPts val="1439"/>
              </a:lnSpc>
            </a:pPr>
            <a:r>
              <a:rPr sz="1200" b="0" i="0">
                <a:solidFill>
                  <a:srgbClr val="4D5A55"/>
                </a:solidFill>
                <a:latin typeface="Calibri"/>
              </a:rPr>
              <a:t>40 / 43</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3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3EEE4"/>
        </a:solidFill>
        <a:effectLst/>
      </p:bgPr>
    </p:bg>
    <p:spTree>
      <p:nvGrpSpPr>
        <p:cNvPr id="1" name=""/>
        <p:cNvGrpSpPr/>
        <p:nvPr/>
      </p:nvGrpSpPr>
      <p:grpSpPr>
        <a:xfrm>
          <a:off x="0" y="0"/>
          <a:ext cx="0" cy="0"/>
          <a:chOff x="0" y="0"/>
          <a:chExt cx="0" cy="0"/>
        </a:xfrm>
      </p:grpSpPr>
      <p:sp>
        <p:nvSpPr>
          <p:cNvPr id="2" name="TextBox 1"/>
          <p:cNvSpPr txBox="1"/>
          <p:nvPr/>
        </p:nvSpPr>
        <p:spPr>
          <a:xfrm>
            <a:off x="812800" y="660400"/>
            <a:ext cx="8255000" cy="182879"/>
          </a:xfrm>
          <a:prstGeom prst="rect">
            <a:avLst/>
          </a:prstGeom>
          <a:noFill/>
        </p:spPr>
        <p:txBody>
          <a:bodyPr wrap="square" lIns="0" tIns="0" rIns="0" bIns="0" anchor="t">
            <a:spAutoFit/>
          </a:bodyPr>
          <a:lstStyle/>
          <a:p>
            <a:pPr algn="l">
              <a:lnSpc>
                <a:spcPts val="1439"/>
              </a:lnSpc>
            </a:pPr>
            <a:r>
              <a:rPr sz="1200" b="1" i="0" spc="200">
                <a:solidFill>
                  <a:srgbClr val="B93A17"/>
                </a:solidFill>
                <a:latin typeface="Calibri"/>
              </a:rPr>
              <a:t>RÉFÉRENCES</a:t>
            </a:r>
          </a:p>
        </p:txBody>
      </p:sp>
      <p:sp>
        <p:nvSpPr>
          <p:cNvPr id="3" name="TextBox 2"/>
          <p:cNvSpPr txBox="1"/>
          <p:nvPr/>
        </p:nvSpPr>
        <p:spPr>
          <a:xfrm>
            <a:off x="812800" y="1041400"/>
            <a:ext cx="9525000" cy="686816"/>
          </a:xfrm>
          <a:prstGeom prst="rect">
            <a:avLst/>
          </a:prstGeom>
          <a:noFill/>
        </p:spPr>
        <p:txBody>
          <a:bodyPr wrap="square" lIns="0" tIns="0" rIns="0" bIns="0" anchor="t">
            <a:spAutoFit/>
          </a:bodyPr>
          <a:lstStyle/>
          <a:p>
            <a:pPr algn="l">
              <a:lnSpc>
                <a:spcPts val="5408"/>
              </a:lnSpc>
            </a:pPr>
            <a:r>
              <a:rPr sz="4784" b="0" i="0" spc="-100">
                <a:solidFill>
                  <a:srgbClr val="10211D"/>
                </a:solidFill>
                <a:latin typeface="Cambria"/>
              </a:rPr>
              <a:t>Sources : santé et prévention</a:t>
            </a:r>
          </a:p>
        </p:txBody>
      </p:sp>
      <p:sp>
        <p:nvSpPr>
          <p:cNvPr id="4" name="TextBox 3"/>
          <p:cNvSpPr txBox="1"/>
          <p:nvPr/>
        </p:nvSpPr>
        <p:spPr>
          <a:xfrm>
            <a:off x="812800" y="2286000"/>
            <a:ext cx="10566400" cy="1285875"/>
          </a:xfrm>
          <a:prstGeom prst="rect">
            <a:avLst/>
          </a:prstGeom>
          <a:noFill/>
        </p:spPr>
        <p:txBody>
          <a:bodyPr wrap="square" lIns="0" tIns="0" rIns="0" bIns="0" anchor="t">
            <a:spAutoFit/>
          </a:bodyPr>
          <a:lstStyle/>
          <a:p>
            <a:pPr algn="l">
              <a:lnSpc>
                <a:spcPts val="2025"/>
              </a:lnSpc>
            </a:pPr>
            <a:r>
              <a:rPr sz="1500" b="0" i="0">
                <a:solidFill>
                  <a:srgbClr val="10211D"/>
                </a:solidFill>
                <a:latin typeface="Calibri"/>
              </a:rPr>
              <a:t>IDF Diabetes Atlas, 11e édition, 2025. Estimations 2024, adultes de 20 à 79 ans.</a:t>
            </a:r>
          </a:p>
          <a:p>
            <a:pPr algn="l">
              <a:lnSpc>
                <a:spcPts val="2025"/>
              </a:lnSpc>
              <a:spcBef>
                <a:spcPts val="0"/>
              </a:spcBef>
            </a:pPr>
            <a:r>
              <a:rPr sz="1500" b="0" i="0">
                <a:solidFill>
                  <a:srgbClr val="10211D"/>
                </a:solidFill>
                <a:latin typeface="Calibri"/>
              </a:rPr>
              <a:t>NIDDK. Insulin Resistance &amp; Prediabetes.</a:t>
            </a:r>
          </a:p>
          <a:p>
            <a:pPr algn="l">
              <a:lnSpc>
                <a:spcPts val="2025"/>
              </a:lnSpc>
              <a:spcBef>
                <a:spcPts val="0"/>
              </a:spcBef>
            </a:pPr>
            <a:r>
              <a:rPr sz="1500" b="0" i="0">
                <a:solidFill>
                  <a:srgbClr val="10211D"/>
                </a:solidFill>
                <a:latin typeface="Calibri"/>
              </a:rPr>
              <a:t>OMS. Obesity and overweight, 8 décembre 2025.</a:t>
            </a:r>
          </a:p>
          <a:p>
            <a:pPr algn="l">
              <a:lnSpc>
                <a:spcPts val="2025"/>
              </a:lnSpc>
              <a:spcBef>
                <a:spcPts val="0"/>
              </a:spcBef>
            </a:pPr>
            <a:r>
              <a:rPr sz="1500" b="0" i="0">
                <a:solidFill>
                  <a:srgbClr val="10211D"/>
                </a:solidFill>
                <a:latin typeface="Calibri"/>
              </a:rPr>
              <a:t>Kanaley et al. Exercise/Physical Activity in Individuals with Type 2 Diabetes. Consensus ACSM, 2022.</a:t>
            </a:r>
          </a:p>
          <a:p>
            <a:pPr algn="l">
              <a:lnSpc>
                <a:spcPts val="2025"/>
              </a:lnSpc>
              <a:spcBef>
                <a:spcPts val="0"/>
              </a:spcBef>
            </a:pPr>
            <a:r>
              <a:rPr sz="1500" b="0" i="0">
                <a:solidFill>
                  <a:srgbClr val="10211D"/>
                </a:solidFill>
                <a:latin typeface="Calibri"/>
              </a:rPr>
              <a:t>Diabetes Prevention Program Research Group. NEJM, 2002. Synthèse NIDDK.</a:t>
            </a:r>
          </a:p>
        </p:txBody>
      </p:sp>
      <p:sp>
        <p:nvSpPr>
          <p:cNvPr id="5" name="TextBox 4"/>
          <p:cNvSpPr txBox="1"/>
          <p:nvPr/>
        </p:nvSpPr>
        <p:spPr>
          <a:xfrm>
            <a:off x="10109200" y="6268720"/>
            <a:ext cx="1270000" cy="182879"/>
          </a:xfrm>
          <a:prstGeom prst="rect">
            <a:avLst/>
          </a:prstGeom>
          <a:noFill/>
        </p:spPr>
        <p:txBody>
          <a:bodyPr wrap="square" lIns="0" tIns="0" rIns="0" bIns="0" anchor="t">
            <a:spAutoFit/>
          </a:bodyPr>
          <a:lstStyle/>
          <a:p>
            <a:pPr algn="r">
              <a:lnSpc>
                <a:spcPts val="1439"/>
              </a:lnSpc>
            </a:pPr>
            <a:r>
              <a:rPr sz="1200" b="0" i="0">
                <a:solidFill>
                  <a:srgbClr val="4D5A55"/>
                </a:solidFill>
                <a:latin typeface="Calibri"/>
              </a:rPr>
              <a:t>41 / 43</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3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3EEE4"/>
        </a:solidFill>
        <a:effectLst/>
      </p:bgPr>
    </p:bg>
    <p:spTree>
      <p:nvGrpSpPr>
        <p:cNvPr id="1" name=""/>
        <p:cNvGrpSpPr/>
        <p:nvPr/>
      </p:nvGrpSpPr>
      <p:grpSpPr>
        <a:xfrm>
          <a:off x="0" y="0"/>
          <a:ext cx="0" cy="0"/>
          <a:chOff x="0" y="0"/>
          <a:chExt cx="0" cy="0"/>
        </a:xfrm>
      </p:grpSpPr>
      <p:sp>
        <p:nvSpPr>
          <p:cNvPr id="2" name="TextBox 1"/>
          <p:cNvSpPr txBox="1"/>
          <p:nvPr/>
        </p:nvSpPr>
        <p:spPr>
          <a:xfrm>
            <a:off x="812800" y="660400"/>
            <a:ext cx="8255000" cy="182879"/>
          </a:xfrm>
          <a:prstGeom prst="rect">
            <a:avLst/>
          </a:prstGeom>
          <a:noFill/>
        </p:spPr>
        <p:txBody>
          <a:bodyPr wrap="square" lIns="0" tIns="0" rIns="0" bIns="0" anchor="t">
            <a:spAutoFit/>
          </a:bodyPr>
          <a:lstStyle/>
          <a:p>
            <a:pPr algn="l">
              <a:lnSpc>
                <a:spcPts val="1439"/>
              </a:lnSpc>
            </a:pPr>
            <a:r>
              <a:rPr sz="1200" b="1" i="0" spc="200">
                <a:solidFill>
                  <a:srgbClr val="B93A17"/>
                </a:solidFill>
                <a:latin typeface="Calibri"/>
              </a:rPr>
              <a:t>RÉFÉRENCES</a:t>
            </a:r>
          </a:p>
        </p:txBody>
      </p:sp>
      <p:sp>
        <p:nvSpPr>
          <p:cNvPr id="3" name="TextBox 2"/>
          <p:cNvSpPr txBox="1"/>
          <p:nvPr/>
        </p:nvSpPr>
        <p:spPr>
          <a:xfrm>
            <a:off x="812800" y="1041400"/>
            <a:ext cx="9525000" cy="686816"/>
          </a:xfrm>
          <a:prstGeom prst="rect">
            <a:avLst/>
          </a:prstGeom>
          <a:noFill/>
        </p:spPr>
        <p:txBody>
          <a:bodyPr wrap="square" lIns="0" tIns="0" rIns="0" bIns="0" anchor="t">
            <a:spAutoFit/>
          </a:bodyPr>
          <a:lstStyle/>
          <a:p>
            <a:pPr algn="l">
              <a:lnSpc>
                <a:spcPts val="5408"/>
              </a:lnSpc>
            </a:pPr>
            <a:r>
              <a:rPr sz="4784" b="0" i="0" spc="-100">
                <a:solidFill>
                  <a:srgbClr val="10211D"/>
                </a:solidFill>
                <a:latin typeface="Cambria"/>
              </a:rPr>
              <a:t>Sources : transition ménopausique</a:t>
            </a:r>
          </a:p>
        </p:txBody>
      </p:sp>
      <p:sp>
        <p:nvSpPr>
          <p:cNvPr id="4" name="TextBox 3"/>
          <p:cNvSpPr txBox="1"/>
          <p:nvPr/>
        </p:nvSpPr>
        <p:spPr>
          <a:xfrm>
            <a:off x="812800" y="2540000"/>
            <a:ext cx="10566400" cy="822960"/>
          </a:xfrm>
          <a:prstGeom prst="rect">
            <a:avLst/>
          </a:prstGeom>
          <a:noFill/>
        </p:spPr>
        <p:txBody>
          <a:bodyPr wrap="square" lIns="0" tIns="0" rIns="0" bIns="0" anchor="t">
            <a:spAutoFit/>
          </a:bodyPr>
          <a:lstStyle/>
          <a:p>
            <a:pPr algn="l">
              <a:lnSpc>
                <a:spcPts val="2160"/>
              </a:lnSpc>
            </a:pPr>
            <a:r>
              <a:rPr sz="1600" b="0" i="0">
                <a:solidFill>
                  <a:srgbClr val="10211D"/>
                </a:solidFill>
                <a:latin typeface="Calibri"/>
              </a:rPr>
              <a:t>The Menopause Society. Midlife Weight Gain, 2025.</a:t>
            </a:r>
          </a:p>
          <a:p>
            <a:pPr algn="l">
              <a:lnSpc>
                <a:spcPts val="2160"/>
              </a:lnSpc>
              <a:spcBef>
                <a:spcPts val="0"/>
              </a:spcBef>
            </a:pPr>
            <a:r>
              <a:rPr sz="1600" b="0" i="0">
                <a:solidFill>
                  <a:srgbClr val="10211D"/>
                </a:solidFill>
                <a:latin typeface="Calibri"/>
              </a:rPr>
              <a:t>Diabetes UK. Menopause and diabetes.</a:t>
            </a:r>
          </a:p>
          <a:p>
            <a:pPr algn="l">
              <a:lnSpc>
                <a:spcPts val="2160"/>
              </a:lnSpc>
              <a:spcBef>
                <a:spcPts val="0"/>
              </a:spcBef>
            </a:pPr>
            <a:r>
              <a:rPr sz="1600" b="0" i="0">
                <a:solidFill>
                  <a:srgbClr val="10211D"/>
                </a:solidFill>
                <a:latin typeface="Calibri"/>
              </a:rPr>
              <a:t>Greendale et al. Changes in body composition and weight during the menopause transition. JCI Insight, 2019.</a:t>
            </a:r>
          </a:p>
        </p:txBody>
      </p:sp>
      <p:sp>
        <p:nvSpPr>
          <p:cNvPr id="5" name="TextBox 4"/>
          <p:cNvSpPr txBox="1"/>
          <p:nvPr/>
        </p:nvSpPr>
        <p:spPr>
          <a:xfrm>
            <a:off x="10109200" y="6268720"/>
            <a:ext cx="1270000" cy="182879"/>
          </a:xfrm>
          <a:prstGeom prst="rect">
            <a:avLst/>
          </a:prstGeom>
          <a:noFill/>
        </p:spPr>
        <p:txBody>
          <a:bodyPr wrap="square" lIns="0" tIns="0" rIns="0" bIns="0" anchor="t">
            <a:spAutoFit/>
          </a:bodyPr>
          <a:lstStyle/>
          <a:p>
            <a:pPr algn="r">
              <a:lnSpc>
                <a:spcPts val="1439"/>
              </a:lnSpc>
            </a:pPr>
            <a:r>
              <a:rPr sz="1200" b="0" i="0">
                <a:solidFill>
                  <a:srgbClr val="4D5A55"/>
                </a:solidFill>
                <a:latin typeface="Calibri"/>
              </a:rPr>
              <a:t>42 / 43</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3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TotalTime>
  <Words>5910</Words>
  <Application>Microsoft Macintosh PowerPoint</Application>
  <PresentationFormat>Grand écran</PresentationFormat>
  <Paragraphs>704</Paragraphs>
  <Slides>42</Slides>
  <Notes>42</Notes>
  <HiddenSlides>0</HiddenSlides>
  <MMClips>10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42</vt:i4>
      </vt:variant>
    </vt:vector>
  </HeadingPairs>
  <TitlesOfParts>
    <vt:vector size="46" baseType="lpstr">
      <vt:lpstr>Arial</vt:lpstr>
      <vt:lpstr>Calibri</vt:lpstr>
      <vt:lpstr>Cambria</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Masterclass SMALA : métabolisme et IA</dc:title>
  <dc:subject/>
  <dc:creator/>
  <cp:keywords/>
  <dc:description>generated using python-pptx</dc:description>
  <cp:lastModifiedBy>nabil bentaleb</cp:lastModifiedBy>
  <cp:revision>2</cp:revision>
  <dcterms:created xsi:type="dcterms:W3CDTF">2013-01-27T09:14:16Z</dcterms:created>
  <dcterms:modified xsi:type="dcterms:W3CDTF">2026-10-09T08:09:21Z</dcterms:modified>
  <cp:category/>
</cp:coreProperties>
</file>